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90" r:id="rId2"/>
    <p:sldId id="325" r:id="rId3"/>
    <p:sldId id="314" r:id="rId4"/>
    <p:sldId id="291" r:id="rId5"/>
    <p:sldId id="276" r:id="rId6"/>
    <p:sldId id="277" r:id="rId7"/>
    <p:sldId id="261" r:id="rId8"/>
    <p:sldId id="279" r:id="rId9"/>
    <p:sldId id="322" r:id="rId10"/>
    <p:sldId id="304" r:id="rId11"/>
    <p:sldId id="305" r:id="rId12"/>
    <p:sldId id="306" r:id="rId13"/>
    <p:sldId id="326" r:id="rId14"/>
    <p:sldId id="307" r:id="rId15"/>
    <p:sldId id="308" r:id="rId16"/>
    <p:sldId id="281" r:id="rId17"/>
    <p:sldId id="324" r:id="rId18"/>
    <p:sldId id="300" r:id="rId19"/>
    <p:sldId id="258" r:id="rId20"/>
    <p:sldId id="260" r:id="rId21"/>
    <p:sldId id="262" r:id="rId22"/>
    <p:sldId id="309" r:id="rId23"/>
    <p:sldId id="323" r:id="rId24"/>
    <p:sldId id="301" r:id="rId25"/>
    <p:sldId id="302" r:id="rId26"/>
    <p:sldId id="315" r:id="rId27"/>
    <p:sldId id="310" r:id="rId28"/>
    <p:sldId id="328" r:id="rId29"/>
    <p:sldId id="296" r:id="rId30"/>
    <p:sldId id="297" r:id="rId31"/>
    <p:sldId id="303" r:id="rId32"/>
    <p:sldId id="311" r:id="rId33"/>
    <p:sldId id="294" r:id="rId34"/>
    <p:sldId id="319" r:id="rId35"/>
    <p:sldId id="318" r:id="rId36"/>
    <p:sldId id="295" r:id="rId37"/>
    <p:sldId id="289" r:id="rId38"/>
    <p:sldId id="327" r:id="rId39"/>
    <p:sldId id="312" r:id="rId40"/>
    <p:sldId id="317" r:id="rId41"/>
    <p:sldId id="316" r:id="rId42"/>
    <p:sldId id="287" r:id="rId43"/>
    <p:sldId id="32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CE35"/>
    <a:srgbClr val="F826E9"/>
    <a:srgbClr val="0001FD"/>
    <a:srgbClr val="1526CA"/>
    <a:srgbClr val="080FE9"/>
    <a:srgbClr val="000000"/>
    <a:srgbClr val="A5D8F3"/>
    <a:srgbClr val="ECA0CF"/>
    <a:srgbClr val="05059E"/>
    <a:srgbClr val="E44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94660"/>
  </p:normalViewPr>
  <p:slideViewPr>
    <p:cSldViewPr snapToGrid="0">
      <p:cViewPr>
        <p:scale>
          <a:sx n="90" d="100"/>
          <a:sy n="90" d="100"/>
        </p:scale>
        <p:origin x="1794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E2929-733A-4326-876B-0F63825D0B67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A24B1-93D4-46AA-8161-1D8FE7D5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6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A24B1-93D4-46AA-8161-1D8FE7D5D3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28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Another material system for which existing synthetic methods have been rather limited, BaCo2(AsO4)2, has been one of the most intensely studied Kitaev spin liquid candidates of the past several years.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honeycomb lattice in BaCo2(AsO4)2, or BCAO, consists of edge-sharing, lightly-distorted CoO6 octahedra, which are believed to account for the high degree of planar anisotropy observed in its magnetic behavior at low temperatures.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BCAO orders antiferromagnetically at TN = 5.4 K, with dominant antiferromagnetic interlayer coupling and in-plane ferromagnetic exchange, and has been shown to transition to a nonmagnetic state with the application of only a relatively weak field, suggesting the presence of fairly weak non-Kitaev interactions in the material.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5FA10-2554-446E-8C44-2617F4F93D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33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F42A5-477C-4610-B7E9-6C233BCACB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24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Ba: 6-coord </a:t>
            </a:r>
            <a:r>
              <a:rPr lang="en-US" dirty="0">
                <a:sym typeface="Wingdings" panose="05000000000000000000" pitchFamily="2" charset="2"/>
              </a:rPr>
              <a:t> 12-coord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F42A5-477C-4610-B7E9-6C233BCACB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6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A1g modes from oxygen,</a:t>
            </a:r>
            <a:r>
              <a:rPr lang="en-US" baseline="0" dirty="0" smtClean="0"/>
              <a:t> 1 A1g mode for Co/As respectively.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A24B1-93D4-46AA-8161-1D8FE7D5D3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61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A24B1-93D4-46AA-8161-1D8FE7D5D3C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16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A8666-BAAC-A6DE-BC69-80B5F1848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3C70F-32FD-9EE9-1B3A-5EEB66A16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A391F-F79A-3276-FD5B-328E658E3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F020-EA94-45A8-98B7-9807CA155DF1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BEBC7-D5C3-C52E-51B4-8B6AB4BB1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3DE98-9D15-BFD2-5783-63B4C10A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4A80-7B4B-4D2E-AB02-62E82BE2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2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A7B1-23FB-37F4-F0B0-6365CAA9A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7A9EF-8477-2715-F08C-95C8EC0BF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38F82-201E-049F-0885-75787E346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F020-EA94-45A8-98B7-9807CA155DF1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18125-64AC-CBEC-0D15-228B77FFB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579DB-EF57-B307-6ED3-3E44F15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4A80-7B4B-4D2E-AB02-62E82BE2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9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1DF684-FBF1-620B-3892-E98EBED9BD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1E1C33-E91C-1213-DF08-05F6BEA7E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A516B-8D7E-9492-B3EF-0F7FDDCC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F020-EA94-45A8-98B7-9807CA155DF1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C5141-E23D-883E-25A1-2B26892FF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4E4E-7A67-AAA9-A955-8583A562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4A80-7B4B-4D2E-AB02-62E82BE2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6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945F-600D-2E76-2A20-71BA68720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D83A1-66E6-EA00-62E4-EEAC30CD3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7026C-C93B-C339-1884-54F173261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F020-EA94-45A8-98B7-9807CA155DF1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8D65A-114D-7FED-4444-FA569D520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73358-3608-9200-B33B-94A74A6FD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4A80-7B4B-4D2E-AB02-62E82BE2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9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7F7E-3E5A-9FA9-5760-5BD537DE1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0D1BB-F20E-0C7C-0168-EF2AA4319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A48D9-F179-A75F-2716-718935498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F020-EA94-45A8-98B7-9807CA155DF1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FD467-8DD1-B897-DDF5-820142F26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453FD-DDC9-08D8-FCB5-934476004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4A80-7B4B-4D2E-AB02-62E82BE2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00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1BD5-4158-2707-99C2-C5BCFAFBD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8CFD7-471F-FCD3-16CC-ABA6F53EA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6334C-71D8-FCCB-345C-3EB4155DD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FACC0-D163-D15D-5C61-FAB7ADD83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F020-EA94-45A8-98B7-9807CA155DF1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16A7E-70AB-64C6-9678-712E611C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EDBD0-2B47-C2E0-E0AD-4D63F12E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4A80-7B4B-4D2E-AB02-62E82BE2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48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B7BCE-9714-733D-EAE0-E700DC3AA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CFC17-1EA0-4E4D-8590-F73E546EC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E64CC-7733-A9F9-92E4-2F8ED59FB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48D70-224A-93AA-4676-130B63BA41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D93872-701F-DA52-247D-46F9B50712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CB108F-EE0A-5181-55F4-7104D2AD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F020-EA94-45A8-98B7-9807CA155DF1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1568A9-77A7-D651-FA93-DE84011BE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8F96BC-FD93-5743-64A4-348CF151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4A80-7B4B-4D2E-AB02-62E82BE2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3FB2E-B43F-23DE-1C49-550D653E0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1AD51-DC60-CCB6-E66D-09EE846DA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F020-EA94-45A8-98B7-9807CA155DF1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A4B08-26D0-125C-82C7-A63B830E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EC836-8AC0-9EFB-6D46-2A29F98E4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4A80-7B4B-4D2E-AB02-62E82BE2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A891B0-4147-BE28-CD5E-6CA756878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F020-EA94-45A8-98B7-9807CA155DF1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C9E2A-709D-241A-A3D4-2C0BE7D3A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64A55-8E2A-12A9-2A6A-1960C8E0D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4A80-7B4B-4D2E-AB02-62E82BE2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0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990B3-7F1D-2037-5DBF-246F8B21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0BA8-A0DB-7523-2145-1B3AA1B1D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3E013D-4BF1-3F7F-1CB3-32B40CF6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2831C-E6A8-00CD-84D3-4BAD82F35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F020-EA94-45A8-98B7-9807CA155DF1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5CEA2-37A3-5587-1350-CBEE8AB90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44EB34-2770-8351-9B3C-ED1B5D7A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4A80-7B4B-4D2E-AB02-62E82BE2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42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0225-8EE0-561D-D7E2-E9DDF48F2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7635F2-B7E8-0ED6-539F-4163A17CB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383FC-42EE-59E6-602C-260899AB06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DFF36-348D-DB9C-CF70-9794ABE01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F020-EA94-45A8-98B7-9807CA155DF1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7BB39-3797-6EEB-1FE3-9B7A7812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84DD8-7216-7BF1-3D90-DE3A9BD4B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4A80-7B4B-4D2E-AB02-62E82BE2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52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D3F04B-EA3A-3B39-AA33-52BDFD6EB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E25CC-61C7-7990-B38B-170808409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059B5-6B81-72D6-CAA3-BF0A1AD80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FF020-EA94-45A8-98B7-9807CA155DF1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50AEC-D4CE-86DE-243B-782FF50A2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14D66-A14E-2E63-3E47-2E6582969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24A80-7B4B-4D2E-AB02-62E82BE2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4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7" Type="http://schemas.openxmlformats.org/officeDocument/2006/relationships/image" Target="../media/image114.emf"/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4" Type="http://schemas.openxmlformats.org/officeDocument/2006/relationships/image" Target="../media/image111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7" Type="http://schemas.openxmlformats.org/officeDocument/2006/relationships/image" Target="../media/image126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emf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226" r="12116"/>
          <a:stretch/>
        </p:blipFill>
        <p:spPr>
          <a:xfrm>
            <a:off x="9648603" y="681036"/>
            <a:ext cx="1608993" cy="148154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53" y="3700103"/>
            <a:ext cx="4887057" cy="37427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7" t="28415" r="27500" b="15253"/>
          <a:stretch/>
        </p:blipFill>
        <p:spPr>
          <a:xfrm>
            <a:off x="6537345" y="376087"/>
            <a:ext cx="2510512" cy="2110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2" r="37928"/>
          <a:stretch/>
        </p:blipFill>
        <p:spPr>
          <a:xfrm>
            <a:off x="3660752" y="200166"/>
            <a:ext cx="1711704" cy="3508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B814C5-9575-45BA-8577-F19411B87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1729" y="516223"/>
            <a:ext cx="711227" cy="521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5F319D-79BC-F977-5170-DF0EE83E62AB}"/>
              </a:ext>
            </a:extLst>
          </p:cNvPr>
          <p:cNvSpPr txBox="1"/>
          <p:nvPr/>
        </p:nvSpPr>
        <p:spPr>
          <a:xfrm>
            <a:off x="1664941" y="4873"/>
            <a:ext cx="36580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6148199" y="0"/>
            <a:ext cx="37702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DB3844-C9BA-4222-8C96-95F40EA295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48" t="11616" r="7800" b="7293"/>
          <a:stretch/>
        </p:blipFill>
        <p:spPr>
          <a:xfrm rot="668093">
            <a:off x="8468740" y="284703"/>
            <a:ext cx="728388" cy="4248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9350717" y="10192"/>
            <a:ext cx="352982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c)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/>
          <a:srcRect t="4247" r="69" b="-1"/>
          <a:stretch/>
        </p:blipFill>
        <p:spPr>
          <a:xfrm>
            <a:off x="2447430" y="2371685"/>
            <a:ext cx="302313" cy="2721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1724" y="2760111"/>
            <a:ext cx="180581" cy="1563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4401" y="3443700"/>
            <a:ext cx="94985" cy="868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730802" y="2319267"/>
            <a:ext cx="420308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>
                <a:solidFill>
                  <a:srgbClr val="39CC43"/>
                </a:solidFill>
              </a:rPr>
              <a:t>Ba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35532" y="2650503"/>
            <a:ext cx="42992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>
                <a:solidFill>
                  <a:srgbClr val="050599"/>
                </a:solidFill>
              </a:rPr>
              <a:t>Co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43625" y="2976131"/>
            <a:ext cx="407484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>
                <a:solidFill>
                  <a:srgbClr val="E44EE4"/>
                </a:solidFill>
              </a:rPr>
              <a:t>As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67767" y="3302441"/>
            <a:ext cx="336952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>
                <a:solidFill>
                  <a:srgbClr val="CC2624"/>
                </a:solidFill>
              </a:rPr>
              <a:t>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57086" y="444272"/>
            <a:ext cx="277640" cy="3079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1" i="1" dirty="0"/>
              <a:t>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061705" y="446928"/>
            <a:ext cx="277640" cy="3079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1" i="1" dirty="0"/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47773" y="917420"/>
            <a:ext cx="260008" cy="3079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1" i="1" dirty="0"/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295749" y="200166"/>
            <a:ext cx="277640" cy="3079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1" i="1" dirty="0"/>
              <a:t>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83322" y="650410"/>
            <a:ext cx="277640" cy="3079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1" i="1" dirty="0"/>
              <a:t>a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361198" y="1944276"/>
            <a:ext cx="36161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3238988" y="1952062"/>
            <a:ext cx="36161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5466463" y="373822"/>
            <a:ext cx="1" cy="5591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5466463" y="2946508"/>
            <a:ext cx="1" cy="5591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8493934" y="2627854"/>
            <a:ext cx="32912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 smtClean="0"/>
              <a:t>f)</a:t>
            </a:r>
            <a:endParaRPr lang="en-US" sz="1801" dirty="0"/>
          </a:p>
        </p:txBody>
      </p:sp>
      <p:sp>
        <p:nvSpPr>
          <p:cNvPr id="39" name="TextBox 38"/>
          <p:cNvSpPr txBox="1"/>
          <p:nvPr/>
        </p:nvSpPr>
        <p:spPr>
          <a:xfrm>
            <a:off x="3232785" y="886642"/>
            <a:ext cx="453970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2624"/>
                </a:solidFill>
              </a:rPr>
              <a:t>O1</a:t>
            </a:r>
            <a:endParaRPr lang="en-US" dirty="0">
              <a:solidFill>
                <a:srgbClr val="CC2624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39345" y="1309781"/>
            <a:ext cx="453970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2624"/>
                </a:solidFill>
              </a:rPr>
              <a:t>O2</a:t>
            </a:r>
            <a:endParaRPr lang="en-US" dirty="0">
              <a:solidFill>
                <a:srgbClr val="CC262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9" t="40198" r="56563" b="52643"/>
          <a:stretch/>
        </p:blipFill>
        <p:spPr>
          <a:xfrm>
            <a:off x="2503752" y="3076258"/>
            <a:ext cx="180972" cy="21345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1653721" y="3922456"/>
            <a:ext cx="37702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d</a:t>
            </a:r>
            <a:r>
              <a:rPr lang="en-US" sz="1801" dirty="0" smtClean="0"/>
              <a:t>)</a:t>
            </a:r>
            <a:endParaRPr lang="en-US" sz="1801" dirty="0"/>
          </a:p>
        </p:txBody>
      </p:sp>
      <p:grpSp>
        <p:nvGrpSpPr>
          <p:cNvPr id="7" name="Group 6"/>
          <p:cNvGrpSpPr/>
          <p:nvPr/>
        </p:nvGrpSpPr>
        <p:grpSpPr>
          <a:xfrm>
            <a:off x="6827798" y="3022123"/>
            <a:ext cx="1132972" cy="1461248"/>
            <a:chOff x="6857185" y="2787367"/>
            <a:chExt cx="835514" cy="1089492"/>
          </a:xfrm>
        </p:grpSpPr>
        <p:cxnSp>
          <p:nvCxnSpPr>
            <p:cNvPr id="64" name="Straight Arrow Connector 63"/>
            <p:cNvCxnSpPr/>
            <p:nvPr/>
          </p:nvCxnSpPr>
          <p:spPr>
            <a:xfrm>
              <a:off x="6945311" y="3474742"/>
              <a:ext cx="302598" cy="1804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6925300" y="3071949"/>
              <a:ext cx="673470" cy="4004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940326" y="2822687"/>
              <a:ext cx="359270" cy="2151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7284686" y="3458646"/>
              <a:ext cx="359270" cy="2151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endCxn id="13" idx="4"/>
            </p:cNvCxnSpPr>
            <p:nvPr/>
          </p:nvCxnSpPr>
          <p:spPr>
            <a:xfrm>
              <a:off x="6928481" y="3050727"/>
              <a:ext cx="795" cy="4629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642422" y="3031365"/>
              <a:ext cx="795" cy="4629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7346192" y="2858388"/>
              <a:ext cx="264506" cy="1738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6878787" y="3412724"/>
              <a:ext cx="100977" cy="100977"/>
            </a:xfrm>
            <a:prstGeom prst="ellipse">
              <a:avLst/>
            </a:prstGeom>
            <a:solidFill>
              <a:srgbClr val="05059E"/>
            </a:solidFill>
            <a:ln>
              <a:solidFill>
                <a:srgbClr val="0505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877993" y="3003132"/>
              <a:ext cx="100977" cy="100977"/>
            </a:xfrm>
            <a:prstGeom prst="ellipse">
              <a:avLst/>
            </a:prstGeom>
            <a:solidFill>
              <a:srgbClr val="05059E"/>
            </a:solidFill>
            <a:ln>
              <a:solidFill>
                <a:srgbClr val="0505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7237264" y="3616676"/>
              <a:ext cx="100977" cy="100977"/>
            </a:xfrm>
            <a:prstGeom prst="ellipse">
              <a:avLst/>
            </a:prstGeom>
            <a:solidFill>
              <a:srgbClr val="05059E"/>
            </a:solidFill>
            <a:ln>
              <a:solidFill>
                <a:srgbClr val="0505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591722" y="3408158"/>
              <a:ext cx="100977" cy="100977"/>
            </a:xfrm>
            <a:prstGeom prst="ellipse">
              <a:avLst/>
            </a:prstGeom>
            <a:solidFill>
              <a:srgbClr val="05059E"/>
            </a:solidFill>
            <a:ln>
              <a:solidFill>
                <a:srgbClr val="0505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7237264" y="2787367"/>
              <a:ext cx="100977" cy="100977"/>
            </a:xfrm>
            <a:prstGeom prst="ellipse">
              <a:avLst/>
            </a:prstGeom>
            <a:solidFill>
              <a:srgbClr val="05059E"/>
            </a:solidFill>
            <a:ln>
              <a:solidFill>
                <a:srgbClr val="0505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7587958" y="2997521"/>
              <a:ext cx="100977" cy="100977"/>
            </a:xfrm>
            <a:prstGeom prst="ellipse">
              <a:avLst/>
            </a:prstGeom>
            <a:solidFill>
              <a:srgbClr val="05059E"/>
            </a:solidFill>
            <a:ln>
              <a:solidFill>
                <a:srgbClr val="0505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857185" y="3507527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J</a:t>
              </a:r>
              <a:r>
                <a:rPr lang="en-US" i="1" baseline="-25000" dirty="0" smtClean="0"/>
                <a:t>1</a:t>
              </a:r>
              <a:endParaRPr lang="en-US" i="1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052260" y="2893520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</a:rPr>
                <a:t>J</a:t>
              </a:r>
              <a:r>
                <a:rPr lang="en-US" i="1" baseline="-25000" dirty="0">
                  <a:solidFill>
                    <a:srgbClr val="FF0000"/>
                  </a:solidFill>
                </a:rPr>
                <a:t>3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1" name="Hexagon 70"/>
          <p:cNvSpPr/>
          <p:nvPr/>
        </p:nvSpPr>
        <p:spPr>
          <a:xfrm rot="19774302">
            <a:off x="6790252" y="724913"/>
            <a:ext cx="811599" cy="708726"/>
          </a:xfrm>
          <a:prstGeom prst="hexagon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Hexagon 78"/>
          <p:cNvSpPr/>
          <p:nvPr/>
        </p:nvSpPr>
        <p:spPr>
          <a:xfrm rot="19774302">
            <a:off x="7519976" y="712389"/>
            <a:ext cx="780906" cy="708726"/>
          </a:xfrm>
          <a:prstGeom prst="hexagon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Hexagon 79"/>
          <p:cNvSpPr/>
          <p:nvPr/>
        </p:nvSpPr>
        <p:spPr>
          <a:xfrm rot="19774302">
            <a:off x="7154480" y="1332430"/>
            <a:ext cx="811599" cy="708726"/>
          </a:xfrm>
          <a:prstGeom prst="hexagon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Hexagon 80"/>
          <p:cNvSpPr/>
          <p:nvPr/>
        </p:nvSpPr>
        <p:spPr>
          <a:xfrm rot="19774302">
            <a:off x="7880343" y="1328173"/>
            <a:ext cx="773402" cy="708726"/>
          </a:xfrm>
          <a:prstGeom prst="hexagon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8983322" y="2549779"/>
            <a:ext cx="2293448" cy="2323886"/>
            <a:chOff x="1890538" y="1809164"/>
            <a:chExt cx="2293448" cy="232388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83185BB-E71A-FCD1-718D-6E67B43271E4}"/>
                </a:ext>
              </a:extLst>
            </p:cNvPr>
            <p:cNvSpPr/>
            <p:nvPr/>
          </p:nvSpPr>
          <p:spPr>
            <a:xfrm rot="2605416">
              <a:off x="2084028" y="2941177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67CD7E1-87E7-D564-DE61-D26A996E0AA0}"/>
                </a:ext>
              </a:extLst>
            </p:cNvPr>
            <p:cNvSpPr/>
            <p:nvPr/>
          </p:nvSpPr>
          <p:spPr>
            <a:xfrm rot="2605416">
              <a:off x="2411402" y="2602446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D6574E7-9C54-2AFD-8300-3068FB5D6AF9}"/>
                </a:ext>
              </a:extLst>
            </p:cNvPr>
            <p:cNvSpPr/>
            <p:nvPr/>
          </p:nvSpPr>
          <p:spPr>
            <a:xfrm rot="8135476">
              <a:off x="2414959" y="2942639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33D7388-3454-11CD-923E-762D1C35E666}"/>
                </a:ext>
              </a:extLst>
            </p:cNvPr>
            <p:cNvSpPr/>
            <p:nvPr/>
          </p:nvSpPr>
          <p:spPr>
            <a:xfrm rot="18994584" flipV="1">
              <a:off x="2078870" y="2600255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808948E-CBDF-BBCA-E47D-70049C9AE654}"/>
                </a:ext>
              </a:extLst>
            </p:cNvPr>
            <p:cNvSpPr/>
            <p:nvPr/>
          </p:nvSpPr>
          <p:spPr>
            <a:xfrm rot="2605416">
              <a:off x="3421416" y="2941176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7B88CD7-192E-1674-0129-85CA23F925F5}"/>
                </a:ext>
              </a:extLst>
            </p:cNvPr>
            <p:cNvSpPr/>
            <p:nvPr/>
          </p:nvSpPr>
          <p:spPr>
            <a:xfrm rot="2605416">
              <a:off x="3748790" y="2602445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AF691D5-D6EA-E08B-7E77-1527D04AF1F2}"/>
                </a:ext>
              </a:extLst>
            </p:cNvPr>
            <p:cNvSpPr/>
            <p:nvPr/>
          </p:nvSpPr>
          <p:spPr>
            <a:xfrm rot="8135476">
              <a:off x="3752347" y="2942638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C6729FF-B09A-3A2D-A78B-F2E9A99F7268}"/>
                </a:ext>
              </a:extLst>
            </p:cNvPr>
            <p:cNvSpPr/>
            <p:nvPr/>
          </p:nvSpPr>
          <p:spPr>
            <a:xfrm rot="18994584" flipV="1">
              <a:off x="3416258" y="2600254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7D9D39C-0A2F-5EC6-35DE-DD853A1944CD}"/>
                </a:ext>
              </a:extLst>
            </p:cNvPr>
            <p:cNvSpPr/>
            <p:nvPr/>
          </p:nvSpPr>
          <p:spPr>
            <a:xfrm rot="2605416">
              <a:off x="2809166" y="2240396"/>
              <a:ext cx="138078" cy="355359"/>
            </a:xfrm>
            <a:prstGeom prst="ellipse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15954BD-391A-845D-F2FA-4E0B106C7564}"/>
                </a:ext>
              </a:extLst>
            </p:cNvPr>
            <p:cNvSpPr/>
            <p:nvPr/>
          </p:nvSpPr>
          <p:spPr>
            <a:xfrm rot="18994584" flipV="1">
              <a:off x="3093687" y="2241688"/>
              <a:ext cx="138078" cy="355359"/>
            </a:xfrm>
            <a:prstGeom prst="ellipse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F8D4A7E-2444-41C9-4FBE-758822503B1F}"/>
                </a:ext>
              </a:extLst>
            </p:cNvPr>
            <p:cNvSpPr/>
            <p:nvPr/>
          </p:nvSpPr>
          <p:spPr>
            <a:xfrm rot="18994584" flipV="1">
              <a:off x="2910444" y="2127797"/>
              <a:ext cx="77793" cy="1874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2A6E02E-C732-2895-5C16-1D2CF4B4E60B}"/>
                </a:ext>
              </a:extLst>
            </p:cNvPr>
            <p:cNvSpPr/>
            <p:nvPr/>
          </p:nvSpPr>
          <p:spPr>
            <a:xfrm rot="2605416">
              <a:off x="3051823" y="2127797"/>
              <a:ext cx="77793" cy="1874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367897C-CBE0-1204-C7F8-E5651FA4AFF1}"/>
                </a:ext>
              </a:extLst>
            </p:cNvPr>
            <p:cNvSpPr txBox="1"/>
            <p:nvPr/>
          </p:nvSpPr>
          <p:spPr>
            <a:xfrm>
              <a:off x="2086697" y="3397604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</a:t>
              </a:r>
              <a:r>
                <a:rPr lang="en-US" baseline="30000" dirty="0"/>
                <a:t>2+</a:t>
              </a:r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1C1A05C-759F-9536-1691-F53C1476C22F}"/>
                </a:ext>
              </a:extLst>
            </p:cNvPr>
            <p:cNvSpPr txBox="1"/>
            <p:nvPr/>
          </p:nvSpPr>
          <p:spPr>
            <a:xfrm>
              <a:off x="3424085" y="3397604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</a:t>
              </a:r>
              <a:r>
                <a:rPr lang="en-US" baseline="30000" dirty="0"/>
                <a:t>2+</a:t>
              </a:r>
              <a:endParaRPr lang="en-US" dirty="0"/>
            </a:p>
          </p:txBody>
        </p: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C547A3E7-47E0-C3A3-985F-25544F6278C4}"/>
                </a:ext>
              </a:extLst>
            </p:cNvPr>
            <p:cNvSpPr/>
            <p:nvPr/>
          </p:nvSpPr>
          <p:spPr>
            <a:xfrm rot="8165753">
              <a:off x="2838516" y="2307049"/>
              <a:ext cx="408786" cy="344404"/>
            </a:xfrm>
            <a:prstGeom prst="arc">
              <a:avLst>
                <a:gd name="adj1" fmla="val 16200000"/>
                <a:gd name="adj2" fmla="val 503330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3C4EB0A-074D-747F-4680-8760B3024849}"/>
                </a:ext>
              </a:extLst>
            </p:cNvPr>
            <p:cNvSpPr txBox="1"/>
            <p:nvPr/>
          </p:nvSpPr>
          <p:spPr>
            <a:xfrm>
              <a:off x="2771071" y="2719093"/>
              <a:ext cx="51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/>
                <a:t>87.7</a:t>
              </a:r>
              <a:r>
                <a:rPr lang="en-US" b="0" i="0" baseline="30000" dirty="0">
                  <a:effectLst/>
                </a:rPr>
                <a:t>°</a:t>
              </a:r>
              <a:endParaRPr lang="en-US" baseline="30000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B908D57-1750-9E67-4E47-38F1DD9875B5}"/>
                </a:ext>
              </a:extLst>
            </p:cNvPr>
            <p:cNvSpPr txBox="1"/>
            <p:nvPr/>
          </p:nvSpPr>
          <p:spPr>
            <a:xfrm>
              <a:off x="2831017" y="180916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  <a:r>
                <a:rPr lang="en-US" baseline="30000" dirty="0"/>
                <a:t>2-</a:t>
              </a:r>
              <a:endParaRPr lang="en-US" dirty="0"/>
            </a:p>
          </p:txBody>
        </p: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8B9CBBD9-DEBB-D1E8-4143-760C3B868C6F}"/>
                </a:ext>
              </a:extLst>
            </p:cNvPr>
            <p:cNvSpPr/>
            <p:nvPr/>
          </p:nvSpPr>
          <p:spPr>
            <a:xfrm rot="13267985" flipH="1">
              <a:off x="2708779" y="2583334"/>
              <a:ext cx="634143" cy="609672"/>
            </a:xfrm>
            <a:prstGeom prst="arc">
              <a:avLst>
                <a:gd name="adj1" fmla="val 15958693"/>
                <a:gd name="adj2" fmla="val 503330"/>
              </a:avLst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70671A4-6F4A-92D4-9F08-D9D7D1107E50}"/>
                </a:ext>
              </a:extLst>
            </p:cNvPr>
            <p:cNvSpPr txBox="1"/>
            <p:nvPr/>
          </p:nvSpPr>
          <p:spPr>
            <a:xfrm>
              <a:off x="2771071" y="3187911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+V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70043C3-B8BF-49E1-7573-202D4C33FD59}"/>
                </a:ext>
              </a:extLst>
            </p:cNvPr>
            <p:cNvSpPr txBox="1"/>
            <p:nvPr/>
          </p:nvSpPr>
          <p:spPr>
            <a:xfrm>
              <a:off x="1890538" y="3763718"/>
              <a:ext cx="2293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J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dirty="0" err="1"/>
                <a:t>superexchange</a:t>
              </a:r>
              <a:r>
                <a:rPr lang="en-US" dirty="0"/>
                <a:t> (FM)</a:t>
              </a:r>
            </a:p>
          </p:txBody>
        </p:sp>
      </p:grpSp>
      <p:sp>
        <p:nvSpPr>
          <p:cNvPr id="214" name="Arrow: Right 24">
            <a:extLst>
              <a:ext uri="{FF2B5EF4-FFF2-40B4-BE49-F238E27FC236}">
                <a16:creationId xmlns:a16="http://schemas.microsoft.com/office/drawing/2014/main" id="{3730027E-A304-429B-CB4E-B8C3BE503055}"/>
              </a:ext>
            </a:extLst>
          </p:cNvPr>
          <p:cNvSpPr/>
          <p:nvPr/>
        </p:nvSpPr>
        <p:spPr>
          <a:xfrm rot="10800000">
            <a:off x="2826763" y="6570453"/>
            <a:ext cx="304800" cy="11006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15" name="Arrow: Right 24">
            <a:extLst>
              <a:ext uri="{FF2B5EF4-FFF2-40B4-BE49-F238E27FC236}">
                <a16:creationId xmlns:a16="http://schemas.microsoft.com/office/drawing/2014/main" id="{3730027E-A304-429B-CB4E-B8C3BE503055}"/>
              </a:ext>
            </a:extLst>
          </p:cNvPr>
          <p:cNvSpPr/>
          <p:nvPr/>
        </p:nvSpPr>
        <p:spPr>
          <a:xfrm>
            <a:off x="5468229" y="6135005"/>
            <a:ext cx="304800" cy="1100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6148199" y="2612527"/>
            <a:ext cx="370614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e</a:t>
            </a:r>
            <a:r>
              <a:rPr lang="en-US" sz="1801" dirty="0" smtClean="0"/>
              <a:t>)</a:t>
            </a:r>
            <a:endParaRPr lang="en-US" sz="1801" dirty="0"/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C4B576DE-F415-9A69-E5A9-41157691DD5D}"/>
              </a:ext>
            </a:extLst>
          </p:cNvPr>
          <p:cNvSpPr txBox="1"/>
          <p:nvPr/>
        </p:nvSpPr>
        <p:spPr>
          <a:xfrm>
            <a:off x="8879168" y="5595528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+V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800CC62A-E477-7FAC-11A1-25D5288AA470}"/>
              </a:ext>
            </a:extLst>
          </p:cNvPr>
          <p:cNvSpPr txBox="1"/>
          <p:nvPr/>
        </p:nvSpPr>
        <p:spPr>
          <a:xfrm>
            <a:off x="7071899" y="7274502"/>
            <a:ext cx="405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</a:t>
            </a:r>
            <a:r>
              <a:rPr lang="en-US" baseline="-25000" dirty="0"/>
              <a:t>3</a:t>
            </a:r>
            <a:r>
              <a:rPr lang="en-US" dirty="0"/>
              <a:t> third </a:t>
            </a:r>
            <a:r>
              <a:rPr lang="en-US" dirty="0" smtClean="0"/>
              <a:t>nearest-neighbor </a:t>
            </a:r>
            <a:r>
              <a:rPr lang="en-US" dirty="0"/>
              <a:t>exchange (AFM)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6666674" y="4972669"/>
            <a:ext cx="364202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g</a:t>
            </a:r>
            <a:r>
              <a:rPr lang="en-US" sz="1801" dirty="0" smtClean="0"/>
              <a:t>)</a:t>
            </a:r>
            <a:endParaRPr lang="en-US" sz="180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2433" y="5054906"/>
            <a:ext cx="4689808" cy="2342616"/>
          </a:xfrm>
          <a:prstGeom prst="rect">
            <a:avLst/>
          </a:prstGeom>
        </p:spPr>
      </p:pic>
      <p:sp>
        <p:nvSpPr>
          <p:cNvPr id="220" name="TextBox 219">
            <a:extLst>
              <a:ext uri="{FF2B5EF4-FFF2-40B4-BE49-F238E27FC236}">
                <a16:creationId xmlns:a16="http://schemas.microsoft.com/office/drawing/2014/main" id="{7B908D57-1750-9E67-4E47-38F1DD9875B5}"/>
              </a:ext>
            </a:extLst>
          </p:cNvPr>
          <p:cNvSpPr txBox="1"/>
          <p:nvPr/>
        </p:nvSpPr>
        <p:spPr>
          <a:xfrm>
            <a:off x="7021590" y="6032176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</a:t>
            </a:r>
            <a:r>
              <a:rPr lang="en-US" sz="1400" baseline="30000" dirty="0"/>
              <a:t>2-</a:t>
            </a:r>
            <a:endParaRPr lang="en-US" sz="1400" dirty="0"/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7B908D57-1750-9E67-4E47-38F1DD9875B5}"/>
              </a:ext>
            </a:extLst>
          </p:cNvPr>
          <p:cNvSpPr txBox="1"/>
          <p:nvPr/>
        </p:nvSpPr>
        <p:spPr>
          <a:xfrm>
            <a:off x="9680952" y="5918437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</a:t>
            </a:r>
            <a:r>
              <a:rPr lang="en-US" sz="1400" baseline="30000" dirty="0"/>
              <a:t>2-</a:t>
            </a:r>
            <a:endParaRPr lang="en-US" sz="14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9837479" y="1123236"/>
            <a:ext cx="0" cy="607517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624058" y="886642"/>
            <a:ext cx="332532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0052405" y="1953068"/>
            <a:ext cx="237744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9465664" y="1239728"/>
            <a:ext cx="38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3</a:t>
            </a:r>
            <a:endParaRPr lang="en-US" i="1" dirty="0"/>
          </a:p>
        </p:txBody>
      </p:sp>
      <p:sp>
        <p:nvSpPr>
          <p:cNvPr id="105" name="Rectangle 104"/>
          <p:cNvSpPr/>
          <p:nvPr/>
        </p:nvSpPr>
        <p:spPr>
          <a:xfrm>
            <a:off x="10606474" y="488666"/>
            <a:ext cx="38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/>
              <a:t>1</a:t>
            </a:r>
            <a:endParaRPr lang="en-US" i="1" dirty="0"/>
          </a:p>
        </p:txBody>
      </p:sp>
      <p:sp>
        <p:nvSpPr>
          <p:cNvPr id="106" name="Rectangle 105"/>
          <p:cNvSpPr/>
          <p:nvPr/>
        </p:nvSpPr>
        <p:spPr>
          <a:xfrm>
            <a:off x="9980392" y="1957660"/>
            <a:ext cx="38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93836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87671"/>
              </p:ext>
            </p:extLst>
          </p:nvPr>
        </p:nvGraphicFramePr>
        <p:xfrm>
          <a:off x="809897" y="1193075"/>
          <a:ext cx="5423065" cy="4149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6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9897" y="1193075"/>
                        <a:ext cx="5423065" cy="4149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348E-3123-4CED-9E28-87D27251E27B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9413039"/>
              </p:ext>
            </p:extLst>
          </p:nvPr>
        </p:nvGraphicFramePr>
        <p:xfrm>
          <a:off x="5486396" y="1197427"/>
          <a:ext cx="5417376" cy="4145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7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6396" y="1197427"/>
                        <a:ext cx="5417376" cy="4145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938414" y="1557736"/>
            <a:ext cx="36580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5662814" y="1557736"/>
            <a:ext cx="37702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000895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8962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3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8962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348E-3123-4CED-9E28-87D27251E27B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57286" y="1503485"/>
            <a:ext cx="4049827" cy="12008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 err="1"/>
              <a:t>pXRD</a:t>
            </a:r>
            <a:r>
              <a:rPr lang="en-US" sz="1801" dirty="0"/>
              <a:t> (powder) – first heat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 err="1"/>
              <a:t>pXRD</a:t>
            </a:r>
            <a:r>
              <a:rPr lang="en-US" sz="1801" dirty="0"/>
              <a:t> (crystal) – second heat/melt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SCXRD from the refinement assuming </a:t>
            </a:r>
          </a:p>
          <a:p>
            <a:r>
              <a:rPr lang="en-US" sz="1801" dirty="0"/>
              <a:t>      no V (Max’s suggestion so far).</a:t>
            </a:r>
          </a:p>
        </p:txBody>
      </p:sp>
    </p:spTree>
    <p:extLst>
      <p:ext uri="{BB962C8B-B14F-4D97-AF65-F5344CB8AC3E}">
        <p14:creationId xmlns:p14="http://schemas.microsoft.com/office/powerpoint/2010/main" val="4270792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8962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6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8962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348E-3123-4CED-9E28-87D27251E27B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57286" y="1503485"/>
            <a:ext cx="4049827" cy="12008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 err="1"/>
              <a:t>pXRD</a:t>
            </a:r>
            <a:r>
              <a:rPr lang="en-US" sz="1801" dirty="0"/>
              <a:t> (powder) – first heat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 err="1"/>
              <a:t>pXRD</a:t>
            </a:r>
            <a:r>
              <a:rPr lang="en-US" sz="1801" dirty="0"/>
              <a:t> (crystal) – second heat/melt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SCXRD from the refinement assuming </a:t>
            </a:r>
          </a:p>
          <a:p>
            <a:r>
              <a:rPr lang="en-US" sz="1801" dirty="0"/>
              <a:t>      no V (Max’s suggestion so far).</a:t>
            </a:r>
          </a:p>
        </p:txBody>
      </p:sp>
    </p:spTree>
    <p:extLst>
      <p:ext uri="{BB962C8B-B14F-4D97-AF65-F5344CB8AC3E}">
        <p14:creationId xmlns:p14="http://schemas.microsoft.com/office/powerpoint/2010/main" val="873277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12" y="962296"/>
            <a:ext cx="5865989" cy="4532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/>
          <a:stretch/>
        </p:blipFill>
        <p:spPr>
          <a:xfrm>
            <a:off x="5987329" y="959683"/>
            <a:ext cx="5341935" cy="453542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524000" y="1950720"/>
            <a:ext cx="3997234" cy="2238103"/>
          </a:xfrm>
          <a:custGeom>
            <a:avLst/>
            <a:gdLst>
              <a:gd name="connsiteX0" fmla="*/ 0 w 3997234"/>
              <a:gd name="connsiteY0" fmla="*/ 2238103 h 2238103"/>
              <a:gd name="connsiteX1" fmla="*/ 801189 w 3997234"/>
              <a:gd name="connsiteY1" fmla="*/ 1349829 h 2238103"/>
              <a:gd name="connsiteX2" fmla="*/ 3997234 w 3997234"/>
              <a:gd name="connsiteY2" fmla="*/ 0 h 223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7234" h="2238103">
                <a:moveTo>
                  <a:pt x="0" y="2238103"/>
                </a:moveTo>
                <a:cubicBezTo>
                  <a:pt x="67491" y="1980474"/>
                  <a:pt x="134983" y="1722846"/>
                  <a:pt x="801189" y="1349829"/>
                </a:cubicBezTo>
                <a:cubicBezTo>
                  <a:pt x="1467395" y="976812"/>
                  <a:pt x="2732314" y="488406"/>
                  <a:pt x="399723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481604" y="4145997"/>
            <a:ext cx="4034384" cy="370541"/>
          </a:xfrm>
          <a:custGeom>
            <a:avLst/>
            <a:gdLst>
              <a:gd name="connsiteX0" fmla="*/ 18196 w 4034384"/>
              <a:gd name="connsiteY0" fmla="*/ 0 h 370541"/>
              <a:gd name="connsiteX1" fmla="*/ 609866 w 4034384"/>
              <a:gd name="connsiteY1" fmla="*/ 143435 h 370541"/>
              <a:gd name="connsiteX2" fmla="*/ 4034384 w 4034384"/>
              <a:gd name="connsiteY2" fmla="*/ 370541 h 37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4384" h="370541">
                <a:moveTo>
                  <a:pt x="18196" y="0"/>
                </a:moveTo>
                <a:cubicBezTo>
                  <a:pt x="-20652" y="40839"/>
                  <a:pt x="-59499" y="81678"/>
                  <a:pt x="609866" y="143435"/>
                </a:cubicBezTo>
                <a:cubicBezTo>
                  <a:pt x="1279231" y="205192"/>
                  <a:pt x="2656807" y="287866"/>
                  <a:pt x="4034384" y="370541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511753" y="1958304"/>
            <a:ext cx="4004235" cy="161670"/>
          </a:xfrm>
          <a:custGeom>
            <a:avLst/>
            <a:gdLst>
              <a:gd name="connsiteX0" fmla="*/ 0 w 4004235"/>
              <a:gd name="connsiteY0" fmla="*/ 36164 h 161670"/>
              <a:gd name="connsiteX1" fmla="*/ 209176 w 4004235"/>
              <a:gd name="connsiteY1" fmla="*/ 305 h 161670"/>
              <a:gd name="connsiteX2" fmla="*/ 800847 w 4004235"/>
              <a:gd name="connsiteY2" fmla="*/ 54093 h 161670"/>
              <a:gd name="connsiteX3" fmla="*/ 4004235 w 4004235"/>
              <a:gd name="connsiteY3" fmla="*/ 161670 h 16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235" h="161670">
                <a:moveTo>
                  <a:pt x="0" y="36164"/>
                </a:moveTo>
                <a:cubicBezTo>
                  <a:pt x="37851" y="16740"/>
                  <a:pt x="75702" y="-2683"/>
                  <a:pt x="209176" y="305"/>
                </a:cubicBezTo>
                <a:cubicBezTo>
                  <a:pt x="342650" y="3293"/>
                  <a:pt x="800847" y="54093"/>
                  <a:pt x="800847" y="54093"/>
                </a:cubicBezTo>
                <a:lnTo>
                  <a:pt x="4004235" y="16167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577376" y="1395224"/>
            <a:ext cx="36580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5610303" y="1395224"/>
            <a:ext cx="37702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b)</a:t>
            </a:r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E5F4C061-A489-7C07-4EFC-B8D60A8D9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6" t="26132" r="21334" b="27602"/>
          <a:stretch/>
        </p:blipFill>
        <p:spPr>
          <a:xfrm rot="262498">
            <a:off x="3368440" y="3092558"/>
            <a:ext cx="1891341" cy="1002932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49A99014-9CCF-B9DE-DE70-22F89445FD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4" t="4313" r="17625" b="5719"/>
          <a:stretch/>
        </p:blipFill>
        <p:spPr>
          <a:xfrm>
            <a:off x="8108331" y="2432887"/>
            <a:ext cx="1647128" cy="1666474"/>
          </a:xfrm>
          <a:prstGeom prst="rect">
            <a:avLst/>
          </a:prstGeom>
        </p:spPr>
      </p:pic>
      <p:sp>
        <p:nvSpPr>
          <p:cNvPr id="18" name="Arc 17">
            <a:extLst>
              <a:ext uri="{FF2B5EF4-FFF2-40B4-BE49-F238E27FC236}">
                <a16:creationId xmlns:a16="http://schemas.microsoft.com/office/drawing/2014/main" id="{274EB62C-8534-7EF0-6849-76635EF16F63}"/>
              </a:ext>
            </a:extLst>
          </p:cNvPr>
          <p:cNvSpPr/>
          <p:nvPr/>
        </p:nvSpPr>
        <p:spPr>
          <a:xfrm rot="8165753">
            <a:off x="4234787" y="3296003"/>
            <a:ext cx="211105" cy="217358"/>
          </a:xfrm>
          <a:prstGeom prst="arc">
            <a:avLst>
              <a:gd name="adj1" fmla="val 16200000"/>
              <a:gd name="adj2" fmla="val 503330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3E821F-C82D-23AE-F98A-D47C9A4B25AC}"/>
              </a:ext>
            </a:extLst>
          </p:cNvPr>
          <p:cNvSpPr txBox="1"/>
          <p:nvPr/>
        </p:nvSpPr>
        <p:spPr>
          <a:xfrm>
            <a:off x="4198974" y="3478702"/>
            <a:ext cx="223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θ</a:t>
            </a:r>
            <a:endParaRPr kumimoji="0" lang="en-US" sz="1400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274EB62C-8534-7EF0-6849-76635EF16F63}"/>
              </a:ext>
            </a:extLst>
          </p:cNvPr>
          <p:cNvSpPr/>
          <p:nvPr/>
        </p:nvSpPr>
        <p:spPr>
          <a:xfrm rot="4398737">
            <a:off x="8549975" y="2984730"/>
            <a:ext cx="211105" cy="217358"/>
          </a:xfrm>
          <a:prstGeom prst="arc">
            <a:avLst>
              <a:gd name="adj1" fmla="val 16200000"/>
              <a:gd name="adj2" fmla="val 503330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3E821F-C82D-23AE-F98A-D47C9A4B25AC}"/>
              </a:ext>
            </a:extLst>
          </p:cNvPr>
          <p:cNvSpPr txBox="1"/>
          <p:nvPr/>
        </p:nvSpPr>
        <p:spPr>
          <a:xfrm>
            <a:off x="8866685" y="3065772"/>
            <a:ext cx="40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θ</a:t>
            </a:r>
            <a:r>
              <a:rPr lang="en-US" sz="1400" kern="0" baseline="-25000" dirty="0">
                <a:solidFill>
                  <a:srgbClr val="FF0000"/>
                </a:solidFill>
                <a:latin typeface="Calibri" panose="020F0502020204030204"/>
              </a:rPr>
              <a:t>2</a:t>
            </a:r>
            <a:endParaRPr kumimoji="0" lang="en-US" sz="1400" b="0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3E821F-C82D-23AE-F98A-D47C9A4B25AC}"/>
              </a:ext>
            </a:extLst>
          </p:cNvPr>
          <p:cNvSpPr txBox="1"/>
          <p:nvPr/>
        </p:nvSpPr>
        <p:spPr>
          <a:xfrm>
            <a:off x="8693900" y="3062407"/>
            <a:ext cx="40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θ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</a:t>
            </a:r>
            <a:endParaRPr kumimoji="0" lang="en-US" sz="1400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274EB62C-8534-7EF0-6849-76635EF16F63}"/>
              </a:ext>
            </a:extLst>
          </p:cNvPr>
          <p:cNvSpPr/>
          <p:nvPr/>
        </p:nvSpPr>
        <p:spPr>
          <a:xfrm rot="10800000">
            <a:off x="9097171" y="2961094"/>
            <a:ext cx="211105" cy="217358"/>
          </a:xfrm>
          <a:prstGeom prst="arc">
            <a:avLst>
              <a:gd name="adj1" fmla="val 16200000"/>
              <a:gd name="adj2" fmla="val 503330"/>
            </a:avLst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404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8962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1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8962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348E-3123-4CED-9E28-87D27251E27B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610600" y="970261"/>
            <a:ext cx="295100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600" dirty="0"/>
              <a:t>From </a:t>
            </a:r>
            <a:r>
              <a:rPr lang="en-US" sz="1600" dirty="0" err="1"/>
              <a:t>cifs</a:t>
            </a:r>
            <a:r>
              <a:rPr lang="en-US" sz="1600" dirty="0"/>
              <a:t> derived from Rietveld refinements on second heat (melt) samples.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600" dirty="0"/>
              <a:t>Large error bars of course, but seems to track roughly with gradual suppression of the order up to 7.5% V, more interesting behavior at 10-15% V, and gradually more glassiness/BCVO behavior.</a:t>
            </a:r>
          </a:p>
          <a:p>
            <a:pPr marL="742959" lvl="1" indent="-285753">
              <a:buFont typeface="Arial" panose="020B0604020202020204" pitchFamily="34" charset="0"/>
              <a:buChar char="•"/>
            </a:pPr>
            <a:r>
              <a:rPr lang="en-US" sz="1600" dirty="0"/>
              <a:t>If the 10% trigonal distortion is actually smallest, that might make some sense?</a:t>
            </a:r>
          </a:p>
          <a:p>
            <a:pPr marL="742959" lvl="1" indent="-285753">
              <a:buFont typeface="Arial" panose="020B0604020202020204" pitchFamily="34" charset="0"/>
              <a:buChar char="•"/>
            </a:pPr>
            <a:r>
              <a:rPr lang="en-US" sz="1600" dirty="0"/>
              <a:t>General trends, not correlated.</a:t>
            </a:r>
          </a:p>
          <a:p>
            <a:pPr marL="742959" lvl="1" indent="-28575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Likely won’t include - error bars from the refinements likely too large to get this info directly.</a:t>
            </a:r>
          </a:p>
        </p:txBody>
      </p:sp>
    </p:spTree>
    <p:extLst>
      <p:ext uri="{BB962C8B-B14F-4D97-AF65-F5344CB8AC3E}">
        <p14:creationId xmlns:p14="http://schemas.microsoft.com/office/powerpoint/2010/main" val="335992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348E-3123-4CED-9E28-87D27251E27B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8" y="1094730"/>
            <a:ext cx="5417256" cy="4148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25" y="1094730"/>
            <a:ext cx="5420552" cy="4151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966990" y="1367236"/>
            <a:ext cx="36580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5691390" y="1367236"/>
            <a:ext cx="37702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9463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4DED-AC84-4410-9B3F-B9120CD91C78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6" y="270343"/>
            <a:ext cx="6921107" cy="5295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86" y="588310"/>
            <a:ext cx="6206028" cy="47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white, tiled&#10;&#10;Description automatically generated">
            <a:extLst>
              <a:ext uri="{FF2B5EF4-FFF2-40B4-BE49-F238E27FC236}">
                <a16:creationId xmlns:a16="http://schemas.microsoft.com/office/drawing/2014/main" id="{FFE29B7F-2671-FC26-E6AE-6655D531C3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"/>
          <a:stretch/>
        </p:blipFill>
        <p:spPr>
          <a:xfrm>
            <a:off x="7296149" y="3398477"/>
            <a:ext cx="3324225" cy="3281756"/>
          </a:xfrm>
          <a:prstGeom prst="rect">
            <a:avLst/>
          </a:prstGeom>
        </p:spPr>
      </p:pic>
      <p:pic>
        <p:nvPicPr>
          <p:cNvPr id="3" name="Picture 2" descr="A picture containing text, indoor, white, tiled&#10;&#10;Description automatically generated">
            <a:extLst>
              <a:ext uri="{FF2B5EF4-FFF2-40B4-BE49-F238E27FC236}">
                <a16:creationId xmlns:a16="http://schemas.microsoft.com/office/drawing/2014/main" id="{22DDE396-EBD7-06B4-9F67-B2B19DEF0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2"/>
          <a:stretch/>
        </p:blipFill>
        <p:spPr>
          <a:xfrm rot="5400000">
            <a:off x="457200" y="3396924"/>
            <a:ext cx="3324225" cy="3284862"/>
          </a:xfrm>
          <a:prstGeom prst="rect">
            <a:avLst/>
          </a:prstGeom>
        </p:spPr>
      </p:pic>
      <p:pic>
        <p:nvPicPr>
          <p:cNvPr id="4" name="Picture 3" descr="A picture containing text, indoor, white, tiled&#10;&#10;Description automatically generated">
            <a:extLst>
              <a:ext uri="{FF2B5EF4-FFF2-40B4-BE49-F238E27FC236}">
                <a16:creationId xmlns:a16="http://schemas.microsoft.com/office/drawing/2014/main" id="{8B214F20-BACC-A5BC-B718-F22DDADE9E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"/>
          <a:stretch/>
        </p:blipFill>
        <p:spPr>
          <a:xfrm>
            <a:off x="7296149" y="0"/>
            <a:ext cx="3324225" cy="3281756"/>
          </a:xfrm>
          <a:prstGeom prst="rect">
            <a:avLst/>
          </a:prstGeom>
        </p:spPr>
      </p:pic>
      <p:pic>
        <p:nvPicPr>
          <p:cNvPr id="5" name="Picture 4" descr="A picture containing text, indoor, white, tiled&#10;&#10;Description automatically generated">
            <a:extLst>
              <a:ext uri="{FF2B5EF4-FFF2-40B4-BE49-F238E27FC236}">
                <a16:creationId xmlns:a16="http://schemas.microsoft.com/office/drawing/2014/main" id="{08F5D6C4-0ACE-5547-AE12-756E835208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"/>
          <a:stretch/>
        </p:blipFill>
        <p:spPr>
          <a:xfrm>
            <a:off x="3876675" y="0"/>
            <a:ext cx="3324225" cy="3281756"/>
          </a:xfrm>
          <a:prstGeom prst="rect">
            <a:avLst/>
          </a:prstGeom>
        </p:spPr>
      </p:pic>
      <p:pic>
        <p:nvPicPr>
          <p:cNvPr id="6" name="Picture 5" descr="A picture containing text, indoor, white, tiled&#10;&#10;Description automatically generated">
            <a:extLst>
              <a:ext uri="{FF2B5EF4-FFF2-40B4-BE49-F238E27FC236}">
                <a16:creationId xmlns:a16="http://schemas.microsoft.com/office/drawing/2014/main" id="{C42C8B81-33C2-7CE0-3566-9140B9F7E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"/>
          <a:stretch/>
        </p:blipFill>
        <p:spPr>
          <a:xfrm>
            <a:off x="457201" y="0"/>
            <a:ext cx="3324225" cy="3281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70C33A-3852-4AC2-1AC6-8BFBC129BF9E}"/>
              </a:ext>
            </a:extLst>
          </p:cNvPr>
          <p:cNvSpPr txBox="1"/>
          <p:nvPr/>
        </p:nvSpPr>
        <p:spPr>
          <a:xfrm>
            <a:off x="2709853" y="2912424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 = 0.025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47761-63E5-B9FE-3C4B-22CF6AB9ECBD}"/>
              </a:ext>
            </a:extLst>
          </p:cNvPr>
          <p:cNvSpPr txBox="1"/>
          <p:nvPr/>
        </p:nvSpPr>
        <p:spPr>
          <a:xfrm>
            <a:off x="6277249" y="2912424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 = 0.05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6D260F-8318-8E44-9D77-EE97D845E3B0}"/>
              </a:ext>
            </a:extLst>
          </p:cNvPr>
          <p:cNvSpPr txBox="1"/>
          <p:nvPr/>
        </p:nvSpPr>
        <p:spPr>
          <a:xfrm>
            <a:off x="9579704" y="2912424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 = 0.075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03EB59-C1AE-B0FE-B3E8-40AD36535D01}"/>
              </a:ext>
            </a:extLst>
          </p:cNvPr>
          <p:cNvSpPr txBox="1"/>
          <p:nvPr/>
        </p:nvSpPr>
        <p:spPr>
          <a:xfrm>
            <a:off x="2808206" y="6304143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 = 0.10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14516-28DA-3427-C7F4-385E7AEF1EEA}"/>
              </a:ext>
            </a:extLst>
          </p:cNvPr>
          <p:cNvSpPr txBox="1"/>
          <p:nvPr/>
        </p:nvSpPr>
        <p:spPr>
          <a:xfrm>
            <a:off x="6277248" y="6332136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 = 0.15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35E3FA-E053-37DD-C48D-ACA793186656}"/>
              </a:ext>
            </a:extLst>
          </p:cNvPr>
          <p:cNvSpPr txBox="1"/>
          <p:nvPr/>
        </p:nvSpPr>
        <p:spPr>
          <a:xfrm>
            <a:off x="9678057" y="6304143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 = 0.20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D394C1-4771-ECBD-73E0-45901FEFD86D}"/>
              </a:ext>
            </a:extLst>
          </p:cNvPr>
          <p:cNvSpPr txBox="1"/>
          <p:nvPr/>
        </p:nvSpPr>
        <p:spPr>
          <a:xfrm>
            <a:off x="1274331" y="-9678"/>
            <a:ext cx="2574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BaCo</a:t>
            </a:r>
            <a:r>
              <a:rPr lang="en-US" sz="2000" b="1" baseline="-25000" dirty="0"/>
              <a:t>2</a:t>
            </a:r>
            <a:r>
              <a:rPr lang="en-US" sz="2000" b="1" dirty="0"/>
              <a:t>(AsO</a:t>
            </a:r>
            <a:r>
              <a:rPr lang="en-US" sz="2000" b="1" baseline="-25000" dirty="0"/>
              <a:t>4</a:t>
            </a:r>
            <a:r>
              <a:rPr lang="en-US" sz="2000" b="1" dirty="0"/>
              <a:t>)</a:t>
            </a:r>
            <a:r>
              <a:rPr lang="en-US" sz="2000" b="1" baseline="-25000" dirty="0"/>
              <a:t>2-2x</a:t>
            </a:r>
            <a:r>
              <a:rPr lang="en-US" sz="2000" b="1" dirty="0"/>
              <a:t>(VO</a:t>
            </a:r>
            <a:r>
              <a:rPr lang="en-US" sz="2000" b="1" baseline="-25000" dirty="0"/>
              <a:t>4</a:t>
            </a:r>
            <a:r>
              <a:rPr lang="en-US" sz="2000" b="1" dirty="0"/>
              <a:t>)</a:t>
            </a:r>
            <a:r>
              <a:rPr lang="en-US" sz="2000" b="1" baseline="-25000" dirty="0"/>
              <a:t>2x</a:t>
            </a:r>
            <a:endParaRPr lang="en-US" sz="2000" b="1" dirty="0"/>
          </a:p>
        </p:txBody>
      </p:sp>
      <p:pic>
        <p:nvPicPr>
          <p:cNvPr id="14" name="Picture 13" descr="A picture containing text, indoor, tiled, tile&#10;&#10;Description automatically generated">
            <a:extLst>
              <a:ext uri="{FF2B5EF4-FFF2-40B4-BE49-F238E27FC236}">
                <a16:creationId xmlns:a16="http://schemas.microsoft.com/office/drawing/2014/main" id="{1312EC7A-B4A4-DBD7-BCD9-48090AD839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"/>
          <a:stretch/>
        </p:blipFill>
        <p:spPr>
          <a:xfrm>
            <a:off x="3876674" y="3398476"/>
            <a:ext cx="3324225" cy="32817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3A3630-8463-E489-A598-3B579B9E60B6}"/>
              </a:ext>
            </a:extLst>
          </p:cNvPr>
          <p:cNvSpPr txBox="1"/>
          <p:nvPr/>
        </p:nvSpPr>
        <p:spPr>
          <a:xfrm>
            <a:off x="6258582" y="6304143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 = 0.15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A2ACCE-7086-4792-43D2-9CB612DC0740}"/>
              </a:ext>
            </a:extLst>
          </p:cNvPr>
          <p:cNvSpPr txBox="1"/>
          <p:nvPr/>
        </p:nvSpPr>
        <p:spPr>
          <a:xfrm>
            <a:off x="502261" y="2913941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(h k 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E27612-8DA5-EC76-10CF-46DA3907F8E0}"/>
              </a:ext>
            </a:extLst>
          </p:cNvPr>
          <p:cNvSpPr txBox="1"/>
          <p:nvPr/>
        </p:nvSpPr>
        <p:spPr>
          <a:xfrm>
            <a:off x="3905170" y="2913941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(h k 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AE935E-4C13-B964-9207-DDD2D4254777}"/>
              </a:ext>
            </a:extLst>
          </p:cNvPr>
          <p:cNvSpPr txBox="1"/>
          <p:nvPr/>
        </p:nvSpPr>
        <p:spPr>
          <a:xfrm>
            <a:off x="7308512" y="2913941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(h k 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D91450-2C6C-BF59-298E-DD963EF10621}"/>
              </a:ext>
            </a:extLst>
          </p:cNvPr>
          <p:cNvSpPr txBox="1"/>
          <p:nvPr/>
        </p:nvSpPr>
        <p:spPr>
          <a:xfrm>
            <a:off x="485697" y="6312163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(h k 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165866-1C6C-0F8B-18CF-20A7939AE892}"/>
              </a:ext>
            </a:extLst>
          </p:cNvPr>
          <p:cNvSpPr txBox="1"/>
          <p:nvPr/>
        </p:nvSpPr>
        <p:spPr>
          <a:xfrm>
            <a:off x="3905170" y="6312163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(h k 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65642B-41CE-629A-6E65-8284DCE1A81C}"/>
              </a:ext>
            </a:extLst>
          </p:cNvPr>
          <p:cNvSpPr txBox="1"/>
          <p:nvPr/>
        </p:nvSpPr>
        <p:spPr>
          <a:xfrm>
            <a:off x="7308511" y="6312163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(h k 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DEA39B-9118-4D38-DEC2-0B95BCA31CE1}"/>
              </a:ext>
            </a:extLst>
          </p:cNvPr>
          <p:cNvSpPr txBox="1"/>
          <p:nvPr/>
        </p:nvSpPr>
        <p:spPr>
          <a:xfrm>
            <a:off x="2986793" y="603069"/>
            <a:ext cx="92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[1 -1 0]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7ADF7E-D7B7-5AB5-E97B-9F0804106179}"/>
              </a:ext>
            </a:extLst>
          </p:cNvPr>
          <p:cNvSpPr txBox="1"/>
          <p:nvPr/>
        </p:nvSpPr>
        <p:spPr>
          <a:xfrm>
            <a:off x="2986794" y="1936868"/>
            <a:ext cx="92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[-1 0 0]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3D3298-4F75-1D0C-D731-B5DF60086E19}"/>
              </a:ext>
            </a:extLst>
          </p:cNvPr>
          <p:cNvCxnSpPr>
            <a:cxnSpLocks/>
          </p:cNvCxnSpPr>
          <p:nvPr/>
        </p:nvCxnSpPr>
        <p:spPr>
          <a:xfrm>
            <a:off x="2163747" y="1591276"/>
            <a:ext cx="384048" cy="1417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87CEB3B-75F8-1389-DF66-CBE87DE3CBEC}"/>
              </a:ext>
            </a:extLst>
          </p:cNvPr>
          <p:cNvCxnSpPr>
            <a:cxnSpLocks/>
          </p:cNvCxnSpPr>
          <p:nvPr/>
        </p:nvCxnSpPr>
        <p:spPr>
          <a:xfrm flipV="1">
            <a:off x="2161485" y="1229051"/>
            <a:ext cx="386310" cy="3674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18F343-341A-8C6B-4B4C-0FD49CA8A4CC}"/>
              </a:ext>
            </a:extLst>
          </p:cNvPr>
          <p:cNvCxnSpPr>
            <a:cxnSpLocks/>
          </p:cNvCxnSpPr>
          <p:nvPr/>
        </p:nvCxnSpPr>
        <p:spPr>
          <a:xfrm>
            <a:off x="2161485" y="5056043"/>
            <a:ext cx="376442" cy="17843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637294-5538-A240-27AB-B62337FE1214}"/>
              </a:ext>
            </a:extLst>
          </p:cNvPr>
          <p:cNvCxnSpPr>
            <a:cxnSpLocks/>
          </p:cNvCxnSpPr>
          <p:nvPr/>
        </p:nvCxnSpPr>
        <p:spPr>
          <a:xfrm flipV="1">
            <a:off x="2159223" y="4739951"/>
            <a:ext cx="378704" cy="3213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17479D5-4588-212C-F56F-C0AC36C0DE6D}"/>
              </a:ext>
            </a:extLst>
          </p:cNvPr>
          <p:cNvSpPr txBox="1"/>
          <p:nvPr/>
        </p:nvSpPr>
        <p:spPr>
          <a:xfrm>
            <a:off x="2813235" y="4157104"/>
            <a:ext cx="92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[1 -1 0]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423E61-EFF0-02B0-D06D-EA82410A582F}"/>
              </a:ext>
            </a:extLst>
          </p:cNvPr>
          <p:cNvSpPr txBox="1"/>
          <p:nvPr/>
        </p:nvSpPr>
        <p:spPr>
          <a:xfrm>
            <a:off x="2808205" y="5429285"/>
            <a:ext cx="92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[-1 0 0]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8C226B7-C0CB-A84E-0FE1-C766C515747F}"/>
              </a:ext>
            </a:extLst>
          </p:cNvPr>
          <p:cNvCxnSpPr>
            <a:cxnSpLocks/>
          </p:cNvCxnSpPr>
          <p:nvPr/>
        </p:nvCxnSpPr>
        <p:spPr>
          <a:xfrm>
            <a:off x="5542277" y="5056043"/>
            <a:ext cx="419984" cy="2437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581F6AA-0287-1AD4-4FE2-FEEBD1B190A3}"/>
              </a:ext>
            </a:extLst>
          </p:cNvPr>
          <p:cNvCxnSpPr>
            <a:cxnSpLocks/>
          </p:cNvCxnSpPr>
          <p:nvPr/>
        </p:nvCxnSpPr>
        <p:spPr>
          <a:xfrm flipV="1">
            <a:off x="5540015" y="4772781"/>
            <a:ext cx="422246" cy="2885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4A2C82F-F01C-F563-D142-16A52C7E779F}"/>
              </a:ext>
            </a:extLst>
          </p:cNvPr>
          <p:cNvSpPr txBox="1"/>
          <p:nvPr/>
        </p:nvSpPr>
        <p:spPr>
          <a:xfrm>
            <a:off x="6173756" y="4310992"/>
            <a:ext cx="92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[1 -1 0]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01A976-8DA6-72AB-A69F-5E1AF5A9AFBD}"/>
              </a:ext>
            </a:extLst>
          </p:cNvPr>
          <p:cNvSpPr txBox="1"/>
          <p:nvPr/>
        </p:nvSpPr>
        <p:spPr>
          <a:xfrm>
            <a:off x="6173757" y="5447443"/>
            <a:ext cx="92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[-1 0 0]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77893E3-C634-C84D-759C-36FAE21C2941}"/>
              </a:ext>
            </a:extLst>
          </p:cNvPr>
          <p:cNvCxnSpPr>
            <a:cxnSpLocks/>
          </p:cNvCxnSpPr>
          <p:nvPr/>
        </p:nvCxnSpPr>
        <p:spPr>
          <a:xfrm>
            <a:off x="8992770" y="5056043"/>
            <a:ext cx="374115" cy="2106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B910FEC-7F22-A8C0-7E73-6A1BA2D0D8D2}"/>
              </a:ext>
            </a:extLst>
          </p:cNvPr>
          <p:cNvCxnSpPr>
            <a:cxnSpLocks/>
          </p:cNvCxnSpPr>
          <p:nvPr/>
        </p:nvCxnSpPr>
        <p:spPr>
          <a:xfrm flipV="1">
            <a:off x="8990508" y="4772781"/>
            <a:ext cx="376377" cy="2885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7693643-E7CA-DFBB-D053-F835452DBCB8}"/>
              </a:ext>
            </a:extLst>
          </p:cNvPr>
          <p:cNvSpPr txBox="1"/>
          <p:nvPr/>
        </p:nvSpPr>
        <p:spPr>
          <a:xfrm>
            <a:off x="9678056" y="4298231"/>
            <a:ext cx="92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[1 -1 0]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A230EF-C2C5-E5BE-8BD2-1241AD2F9373}"/>
              </a:ext>
            </a:extLst>
          </p:cNvPr>
          <p:cNvSpPr txBox="1"/>
          <p:nvPr/>
        </p:nvSpPr>
        <p:spPr>
          <a:xfrm>
            <a:off x="9678055" y="5429285"/>
            <a:ext cx="92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[-1 0 0]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01D872E-F769-DDE0-DD1E-40037082CA3D}"/>
              </a:ext>
            </a:extLst>
          </p:cNvPr>
          <p:cNvCxnSpPr>
            <a:cxnSpLocks/>
          </p:cNvCxnSpPr>
          <p:nvPr/>
        </p:nvCxnSpPr>
        <p:spPr>
          <a:xfrm>
            <a:off x="9004173" y="1591276"/>
            <a:ext cx="362712" cy="1417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71D78F-C11C-75CC-B654-4173ED95FD1A}"/>
              </a:ext>
            </a:extLst>
          </p:cNvPr>
          <p:cNvCxnSpPr>
            <a:cxnSpLocks/>
          </p:cNvCxnSpPr>
          <p:nvPr/>
        </p:nvCxnSpPr>
        <p:spPr>
          <a:xfrm flipV="1">
            <a:off x="9004173" y="1284690"/>
            <a:ext cx="362712" cy="3050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C82563B-9CB6-1D6C-8899-EAFCA424330F}"/>
              </a:ext>
            </a:extLst>
          </p:cNvPr>
          <p:cNvSpPr txBox="1"/>
          <p:nvPr/>
        </p:nvSpPr>
        <p:spPr>
          <a:xfrm>
            <a:off x="9696723" y="590367"/>
            <a:ext cx="92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[1 -1 0]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9D8B5A-B2CE-64C2-4622-125944F45869}"/>
              </a:ext>
            </a:extLst>
          </p:cNvPr>
          <p:cNvSpPr txBox="1"/>
          <p:nvPr/>
        </p:nvSpPr>
        <p:spPr>
          <a:xfrm>
            <a:off x="9696723" y="1802189"/>
            <a:ext cx="92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[-1 0 0]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00752B0-B0A8-9EEA-E999-7FFED97E2F08}"/>
              </a:ext>
            </a:extLst>
          </p:cNvPr>
          <p:cNvCxnSpPr>
            <a:cxnSpLocks/>
          </p:cNvCxnSpPr>
          <p:nvPr/>
        </p:nvCxnSpPr>
        <p:spPr>
          <a:xfrm>
            <a:off x="5567515" y="1673416"/>
            <a:ext cx="394746" cy="2817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DC1C39E-0A54-3786-E8C8-9B704B0EFA05}"/>
              </a:ext>
            </a:extLst>
          </p:cNvPr>
          <p:cNvCxnSpPr>
            <a:cxnSpLocks/>
          </p:cNvCxnSpPr>
          <p:nvPr/>
        </p:nvCxnSpPr>
        <p:spPr>
          <a:xfrm flipV="1">
            <a:off x="5567515" y="1434935"/>
            <a:ext cx="394746" cy="2369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B49150D-6C57-B71D-B7D9-9680C691900E}"/>
              </a:ext>
            </a:extLst>
          </p:cNvPr>
          <p:cNvSpPr txBox="1"/>
          <p:nvPr/>
        </p:nvSpPr>
        <p:spPr>
          <a:xfrm>
            <a:off x="6277248" y="970597"/>
            <a:ext cx="92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[1 -1 0]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4763CAB-E605-D9A9-0DCC-9E8555FCBE63}"/>
              </a:ext>
            </a:extLst>
          </p:cNvPr>
          <p:cNvSpPr txBox="1"/>
          <p:nvPr/>
        </p:nvSpPr>
        <p:spPr>
          <a:xfrm>
            <a:off x="6277248" y="2182419"/>
            <a:ext cx="92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[-1 0 0]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784249-F5C3-4164-13AE-A630E7384554}"/>
              </a:ext>
            </a:extLst>
          </p:cNvPr>
          <p:cNvSpPr txBox="1"/>
          <p:nvPr/>
        </p:nvSpPr>
        <p:spPr>
          <a:xfrm>
            <a:off x="520020" y="24343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018030-1C45-2C29-9139-84D78740A0E5}"/>
              </a:ext>
            </a:extLst>
          </p:cNvPr>
          <p:cNvSpPr txBox="1"/>
          <p:nvPr/>
        </p:nvSpPr>
        <p:spPr>
          <a:xfrm>
            <a:off x="3932260" y="2434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5F5CE24-D16F-EC07-8DA0-AFE517F6FCE5}"/>
              </a:ext>
            </a:extLst>
          </p:cNvPr>
          <p:cNvSpPr txBox="1"/>
          <p:nvPr/>
        </p:nvSpPr>
        <p:spPr>
          <a:xfrm>
            <a:off x="7365106" y="24343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7D1F7A-D2C7-60BC-E520-29DCEFCE7A6D}"/>
              </a:ext>
            </a:extLst>
          </p:cNvPr>
          <p:cNvSpPr txBox="1"/>
          <p:nvPr/>
        </p:nvSpPr>
        <p:spPr>
          <a:xfrm>
            <a:off x="523129" y="34238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C84092-FF21-6DE8-AF5F-A18CCC31A95B}"/>
              </a:ext>
            </a:extLst>
          </p:cNvPr>
          <p:cNvSpPr txBox="1"/>
          <p:nvPr/>
        </p:nvSpPr>
        <p:spPr>
          <a:xfrm>
            <a:off x="3935369" y="3423801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C14344F-CC0E-A0EE-1A07-AB1225A30241}"/>
              </a:ext>
            </a:extLst>
          </p:cNvPr>
          <p:cNvSpPr txBox="1"/>
          <p:nvPr/>
        </p:nvSpPr>
        <p:spPr>
          <a:xfrm>
            <a:off x="7368215" y="3423801"/>
            <a:ext cx="32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f)</a:t>
            </a:r>
          </a:p>
        </p:txBody>
      </p:sp>
    </p:spTree>
    <p:extLst>
      <p:ext uri="{BB962C8B-B14F-4D97-AF65-F5344CB8AC3E}">
        <p14:creationId xmlns:p14="http://schemas.microsoft.com/office/powerpoint/2010/main" val="1628452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F4BF8-B0FB-4DA1-BF1E-DFD21F54049E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836268" y="962158"/>
            <a:ext cx="3006969" cy="5080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u="sng" dirty="0"/>
              <a:t>(</a:t>
            </a:r>
            <a:r>
              <a:rPr lang="en-US" sz="1801" u="sng" dirty="0" err="1"/>
              <a:t>x,x</a:t>
            </a:r>
            <a:r>
              <a:rPr lang="en-US" sz="1801" u="sng" dirty="0"/>
              <a:t>) singlet modes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endParaRPr lang="en-US" sz="1801" dirty="0"/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Relative to the (</a:t>
            </a:r>
            <a:r>
              <a:rPr lang="en-US" sz="1801" dirty="0" err="1"/>
              <a:t>x,y</a:t>
            </a:r>
            <a:r>
              <a:rPr lang="en-US" sz="1801" dirty="0"/>
              <a:t>) polarization, only the A</a:t>
            </a:r>
            <a:r>
              <a:rPr lang="en-US" sz="1801" baseline="-25000" dirty="0"/>
              <a:t>g</a:t>
            </a:r>
            <a:r>
              <a:rPr lang="en-US" sz="1801" dirty="0"/>
              <a:t>(6) mode follows a similar trend (shift to lower frequency, slight broadening).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The A</a:t>
            </a:r>
            <a:r>
              <a:rPr lang="en-US" sz="1801" baseline="-25000" dirty="0"/>
              <a:t>g</a:t>
            </a:r>
            <a:r>
              <a:rPr lang="en-US" sz="1801" dirty="0"/>
              <a:t>(2) and A</a:t>
            </a:r>
            <a:r>
              <a:rPr lang="en-US" sz="1801" baseline="-25000" dirty="0"/>
              <a:t>g</a:t>
            </a:r>
            <a:r>
              <a:rPr lang="en-US" sz="1801" dirty="0"/>
              <a:t>(3) modes are very weak, and are not visible at higher V concentrations.</a:t>
            </a:r>
          </a:p>
          <a:p>
            <a:endParaRPr lang="en-US" sz="1801" dirty="0"/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For the A</a:t>
            </a:r>
            <a:r>
              <a:rPr lang="en-US" sz="1801" baseline="-25000" dirty="0"/>
              <a:t>g</a:t>
            </a:r>
            <a:r>
              <a:rPr lang="en-US" sz="1801" dirty="0"/>
              <a:t>(1) and A</a:t>
            </a:r>
            <a:r>
              <a:rPr lang="en-US" sz="1801" baseline="-25000" dirty="0"/>
              <a:t>g</a:t>
            </a:r>
            <a:r>
              <a:rPr lang="en-US" sz="1801" dirty="0"/>
              <a:t>(4) modes, the </a:t>
            </a:r>
            <a:r>
              <a:rPr lang="en-US" sz="1801" dirty="0">
                <a:solidFill>
                  <a:srgbClr val="00B050"/>
                </a:solidFill>
              </a:rPr>
              <a:t>10% V </a:t>
            </a:r>
            <a:r>
              <a:rPr lang="en-US" sz="1801" dirty="0"/>
              <a:t>sample shows a sharper shift to higher frequency, with no significant broadening.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3" y="-39755"/>
            <a:ext cx="479591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203" y="-31804"/>
            <a:ext cx="479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5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F4BF8-B0FB-4DA1-BF1E-DFD21F54049E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827477" y="104867"/>
            <a:ext cx="3006969" cy="674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u="sng" dirty="0"/>
              <a:t>(</a:t>
            </a:r>
            <a:r>
              <a:rPr lang="en-US" sz="1801" u="sng" dirty="0" err="1"/>
              <a:t>x,x</a:t>
            </a:r>
            <a:r>
              <a:rPr lang="en-US" sz="1801" u="sng" dirty="0"/>
              <a:t>) doublet modes</a:t>
            </a:r>
          </a:p>
          <a:p>
            <a:endParaRPr lang="en-US" sz="1801" dirty="0"/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The </a:t>
            </a:r>
            <a:r>
              <a:rPr lang="en-US" sz="1801" dirty="0">
                <a:solidFill>
                  <a:srgbClr val="00B050"/>
                </a:solidFill>
              </a:rPr>
              <a:t>10.0% V</a:t>
            </a:r>
            <a:r>
              <a:rPr lang="en-US" sz="1801" dirty="0"/>
              <a:t> sample shows all doublet modes at a higher frequency (a local maximum in terms of V-content).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These modes seem to generally agree with magnetization/specific heat measurements showing this composition to be at some critical point in the series.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The frequency shift of doublet modes beyond 10% sub. varies.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endParaRPr lang="en-US" sz="1801" dirty="0"/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The </a:t>
            </a:r>
            <a:r>
              <a:rPr lang="en-US" sz="1801" dirty="0" err="1"/>
              <a:t>E</a:t>
            </a:r>
            <a:r>
              <a:rPr lang="en-US" sz="1801" baseline="-25000" dirty="0" err="1"/>
              <a:t>g</a:t>
            </a:r>
            <a:r>
              <a:rPr lang="en-US" sz="1801" dirty="0"/>
              <a:t>(2) mode shows significant broadening, while the </a:t>
            </a:r>
            <a:r>
              <a:rPr lang="en-US" sz="1801" dirty="0" err="1"/>
              <a:t>E</a:t>
            </a:r>
            <a:r>
              <a:rPr lang="en-US" sz="1801" baseline="-25000" dirty="0" err="1"/>
              <a:t>g</a:t>
            </a:r>
            <a:r>
              <a:rPr lang="en-US" sz="1801" dirty="0"/>
              <a:t>(3), </a:t>
            </a:r>
            <a:r>
              <a:rPr lang="en-US" sz="1801" dirty="0" err="1"/>
              <a:t>E</a:t>
            </a:r>
            <a:r>
              <a:rPr lang="en-US" sz="1801" baseline="-25000" dirty="0" err="1"/>
              <a:t>g</a:t>
            </a:r>
            <a:r>
              <a:rPr lang="en-US" sz="1801" dirty="0"/>
              <a:t>(4), and </a:t>
            </a:r>
            <a:r>
              <a:rPr lang="en-US" sz="1801" dirty="0" err="1"/>
              <a:t>E</a:t>
            </a:r>
            <a:r>
              <a:rPr lang="en-US" sz="1801" baseline="-25000" dirty="0" err="1"/>
              <a:t>g</a:t>
            </a:r>
            <a:r>
              <a:rPr lang="en-US" sz="1801" dirty="0"/>
              <a:t>(5) modes show a slower broadening.</a:t>
            </a:r>
          </a:p>
          <a:p>
            <a:pPr marL="742959" lvl="1" indent="-285753">
              <a:buFont typeface="Arial" panose="020B0604020202020204" pitchFamily="34" charset="0"/>
              <a:buChar char="•"/>
            </a:pPr>
            <a:endParaRPr lang="en-US" sz="180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98391"/>
            <a:ext cx="479591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2" y="-198391"/>
            <a:ext cx="479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4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1890538" y="1809164"/>
            <a:ext cx="2293448" cy="2323886"/>
            <a:chOff x="1890538" y="1809164"/>
            <a:chExt cx="2293448" cy="23238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83185BB-E71A-FCD1-718D-6E67B43271E4}"/>
                </a:ext>
              </a:extLst>
            </p:cNvPr>
            <p:cNvSpPr/>
            <p:nvPr/>
          </p:nvSpPr>
          <p:spPr>
            <a:xfrm rot="2605416">
              <a:off x="2084028" y="2941177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67CD7E1-87E7-D564-DE61-D26A996E0AA0}"/>
                </a:ext>
              </a:extLst>
            </p:cNvPr>
            <p:cNvSpPr/>
            <p:nvPr/>
          </p:nvSpPr>
          <p:spPr>
            <a:xfrm rot="2605416">
              <a:off x="2411402" y="2602446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D6574E7-9C54-2AFD-8300-3068FB5D6AF9}"/>
                </a:ext>
              </a:extLst>
            </p:cNvPr>
            <p:cNvSpPr/>
            <p:nvPr/>
          </p:nvSpPr>
          <p:spPr>
            <a:xfrm rot="8135476">
              <a:off x="2414959" y="2942639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33D7388-3454-11CD-923E-762D1C35E666}"/>
                </a:ext>
              </a:extLst>
            </p:cNvPr>
            <p:cNvSpPr/>
            <p:nvPr/>
          </p:nvSpPr>
          <p:spPr>
            <a:xfrm rot="18994584" flipV="1">
              <a:off x="2078870" y="2600255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808948E-CBDF-BBCA-E47D-70049C9AE654}"/>
                </a:ext>
              </a:extLst>
            </p:cNvPr>
            <p:cNvSpPr/>
            <p:nvPr/>
          </p:nvSpPr>
          <p:spPr>
            <a:xfrm rot="2605416">
              <a:off x="3421416" y="2941176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7B88CD7-192E-1674-0129-85CA23F925F5}"/>
                </a:ext>
              </a:extLst>
            </p:cNvPr>
            <p:cNvSpPr/>
            <p:nvPr/>
          </p:nvSpPr>
          <p:spPr>
            <a:xfrm rot="2605416">
              <a:off x="3748790" y="2602445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AF691D5-D6EA-E08B-7E77-1527D04AF1F2}"/>
                </a:ext>
              </a:extLst>
            </p:cNvPr>
            <p:cNvSpPr/>
            <p:nvPr/>
          </p:nvSpPr>
          <p:spPr>
            <a:xfrm rot="8135476">
              <a:off x="3752347" y="2942638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C6729FF-B09A-3A2D-A78B-F2E9A99F7268}"/>
                </a:ext>
              </a:extLst>
            </p:cNvPr>
            <p:cNvSpPr/>
            <p:nvPr/>
          </p:nvSpPr>
          <p:spPr>
            <a:xfrm rot="18994584" flipV="1">
              <a:off x="3416258" y="2600254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7D9D39C-0A2F-5EC6-35DE-DD853A1944CD}"/>
                </a:ext>
              </a:extLst>
            </p:cNvPr>
            <p:cNvSpPr/>
            <p:nvPr/>
          </p:nvSpPr>
          <p:spPr>
            <a:xfrm rot="2605416">
              <a:off x="2809166" y="2240396"/>
              <a:ext cx="138078" cy="355359"/>
            </a:xfrm>
            <a:prstGeom prst="ellipse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5954BD-391A-845D-F2FA-4E0B106C7564}"/>
                </a:ext>
              </a:extLst>
            </p:cNvPr>
            <p:cNvSpPr/>
            <p:nvPr/>
          </p:nvSpPr>
          <p:spPr>
            <a:xfrm rot="18994584" flipV="1">
              <a:off x="3093687" y="2241688"/>
              <a:ext cx="138078" cy="355359"/>
            </a:xfrm>
            <a:prstGeom prst="ellipse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F8D4A7E-2444-41C9-4FBE-758822503B1F}"/>
                </a:ext>
              </a:extLst>
            </p:cNvPr>
            <p:cNvSpPr/>
            <p:nvPr/>
          </p:nvSpPr>
          <p:spPr>
            <a:xfrm rot="18994584" flipV="1">
              <a:off x="2910444" y="2127797"/>
              <a:ext cx="77793" cy="1874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2A6E02E-C732-2895-5C16-1D2CF4B4E60B}"/>
                </a:ext>
              </a:extLst>
            </p:cNvPr>
            <p:cNvSpPr/>
            <p:nvPr/>
          </p:nvSpPr>
          <p:spPr>
            <a:xfrm rot="2605416">
              <a:off x="3051823" y="2127797"/>
              <a:ext cx="77793" cy="1874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67897C-CBE0-1204-C7F8-E5651FA4AFF1}"/>
                </a:ext>
              </a:extLst>
            </p:cNvPr>
            <p:cNvSpPr txBox="1"/>
            <p:nvPr/>
          </p:nvSpPr>
          <p:spPr>
            <a:xfrm>
              <a:off x="2086697" y="3397604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</a:t>
              </a:r>
              <a:r>
                <a:rPr lang="en-US" baseline="30000" dirty="0"/>
                <a:t>2+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C1A05C-759F-9536-1691-F53C1476C22F}"/>
                </a:ext>
              </a:extLst>
            </p:cNvPr>
            <p:cNvSpPr txBox="1"/>
            <p:nvPr/>
          </p:nvSpPr>
          <p:spPr>
            <a:xfrm>
              <a:off x="3424085" y="3397604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</a:t>
              </a:r>
              <a:r>
                <a:rPr lang="en-US" baseline="30000" dirty="0"/>
                <a:t>2+</a:t>
              </a:r>
              <a:endParaRPr lang="en-US" dirty="0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C547A3E7-47E0-C3A3-985F-25544F6278C4}"/>
                </a:ext>
              </a:extLst>
            </p:cNvPr>
            <p:cNvSpPr/>
            <p:nvPr/>
          </p:nvSpPr>
          <p:spPr>
            <a:xfrm rot="8165753">
              <a:off x="2838516" y="2307049"/>
              <a:ext cx="408786" cy="344404"/>
            </a:xfrm>
            <a:prstGeom prst="arc">
              <a:avLst>
                <a:gd name="adj1" fmla="val 16200000"/>
                <a:gd name="adj2" fmla="val 503330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3C4EB0A-074D-747F-4680-8760B3024849}"/>
                </a:ext>
              </a:extLst>
            </p:cNvPr>
            <p:cNvSpPr txBox="1"/>
            <p:nvPr/>
          </p:nvSpPr>
          <p:spPr>
            <a:xfrm>
              <a:off x="2771071" y="2719093"/>
              <a:ext cx="51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/>
                <a:t>87.7</a:t>
              </a:r>
              <a:r>
                <a:rPr lang="en-US" b="0" i="0" baseline="30000" dirty="0">
                  <a:effectLst/>
                </a:rPr>
                <a:t>°</a:t>
              </a:r>
              <a:endParaRPr lang="en-US" baseline="300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908D57-1750-9E67-4E47-38F1DD9875B5}"/>
                </a:ext>
              </a:extLst>
            </p:cNvPr>
            <p:cNvSpPr txBox="1"/>
            <p:nvPr/>
          </p:nvSpPr>
          <p:spPr>
            <a:xfrm>
              <a:off x="2831017" y="180916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  <a:r>
                <a:rPr lang="en-US" baseline="30000" dirty="0"/>
                <a:t>2-</a:t>
              </a:r>
              <a:endParaRPr lang="en-US" dirty="0"/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8B9CBBD9-DEBB-D1E8-4143-760C3B868C6F}"/>
                </a:ext>
              </a:extLst>
            </p:cNvPr>
            <p:cNvSpPr/>
            <p:nvPr/>
          </p:nvSpPr>
          <p:spPr>
            <a:xfrm rot="13267985" flipH="1">
              <a:off x="2708779" y="2583334"/>
              <a:ext cx="634143" cy="609672"/>
            </a:xfrm>
            <a:prstGeom prst="arc">
              <a:avLst>
                <a:gd name="adj1" fmla="val 15958693"/>
                <a:gd name="adj2" fmla="val 503330"/>
              </a:avLst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70671A4-6F4A-92D4-9F08-D9D7D1107E50}"/>
                </a:ext>
              </a:extLst>
            </p:cNvPr>
            <p:cNvSpPr txBox="1"/>
            <p:nvPr/>
          </p:nvSpPr>
          <p:spPr>
            <a:xfrm>
              <a:off x="2771071" y="3187911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+V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70043C3-B8BF-49E1-7573-202D4C33FD59}"/>
                </a:ext>
              </a:extLst>
            </p:cNvPr>
            <p:cNvSpPr txBox="1"/>
            <p:nvPr/>
          </p:nvSpPr>
          <p:spPr>
            <a:xfrm>
              <a:off x="1890538" y="3763718"/>
              <a:ext cx="2293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dirty="0" err="1"/>
                <a:t>superexchange</a:t>
              </a:r>
              <a:r>
                <a:rPr lang="en-US" dirty="0"/>
                <a:t> (FM)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00CC62A-E477-7FAC-11A1-25D5288AA470}"/>
              </a:ext>
            </a:extLst>
          </p:cNvPr>
          <p:cNvSpPr txBox="1"/>
          <p:nvPr/>
        </p:nvSpPr>
        <p:spPr>
          <a:xfrm>
            <a:off x="5693691" y="4427470"/>
            <a:ext cx="405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  <a:r>
              <a:rPr lang="en-US" baseline="-25000" dirty="0"/>
              <a:t>3</a:t>
            </a:r>
            <a:r>
              <a:rPr lang="en-US" dirty="0"/>
              <a:t> third nearest neighbor exchange (AFM)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4704146" y="1354908"/>
            <a:ext cx="6160052" cy="3020847"/>
            <a:chOff x="4704146" y="1354908"/>
            <a:chExt cx="6160052" cy="302084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2D4D41C-919B-1A4D-89A4-EC732DB4250F}"/>
                </a:ext>
              </a:extLst>
            </p:cNvPr>
            <p:cNvSpPr/>
            <p:nvPr/>
          </p:nvSpPr>
          <p:spPr>
            <a:xfrm rot="2605416">
              <a:off x="4709304" y="3511007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CB2A657-3F2F-F71C-EE6A-1F0E35626864}"/>
                </a:ext>
              </a:extLst>
            </p:cNvPr>
            <p:cNvSpPr/>
            <p:nvPr/>
          </p:nvSpPr>
          <p:spPr>
            <a:xfrm rot="2605416">
              <a:off x="5036678" y="3172276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814B24D-6815-529D-9AAB-9A91DF6E6B35}"/>
                </a:ext>
              </a:extLst>
            </p:cNvPr>
            <p:cNvSpPr/>
            <p:nvPr/>
          </p:nvSpPr>
          <p:spPr>
            <a:xfrm rot="8135476">
              <a:off x="5040235" y="3512469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59D7A2F-FBFC-9450-2BD5-EF6E00E9D8FD}"/>
                </a:ext>
              </a:extLst>
            </p:cNvPr>
            <p:cNvSpPr/>
            <p:nvPr/>
          </p:nvSpPr>
          <p:spPr>
            <a:xfrm rot="18994584" flipV="1">
              <a:off x="4704146" y="3170085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5DD573-2196-9A27-5EBF-67EF3622E731}"/>
                </a:ext>
              </a:extLst>
            </p:cNvPr>
            <p:cNvSpPr/>
            <p:nvPr/>
          </p:nvSpPr>
          <p:spPr>
            <a:xfrm rot="2605416">
              <a:off x="6898838" y="3515521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549B869-F8A4-4222-CA13-47331C266AFE}"/>
                </a:ext>
              </a:extLst>
            </p:cNvPr>
            <p:cNvSpPr/>
            <p:nvPr/>
          </p:nvSpPr>
          <p:spPr>
            <a:xfrm rot="2605416">
              <a:off x="7226212" y="3176790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2D92444-5269-83B0-E59D-D6F099B7A4BC}"/>
                </a:ext>
              </a:extLst>
            </p:cNvPr>
            <p:cNvSpPr/>
            <p:nvPr/>
          </p:nvSpPr>
          <p:spPr>
            <a:xfrm rot="8135476">
              <a:off x="7229769" y="3516983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056C6E8-7CC3-BE59-D641-C2AEFB9409E0}"/>
                </a:ext>
              </a:extLst>
            </p:cNvPr>
            <p:cNvSpPr/>
            <p:nvPr/>
          </p:nvSpPr>
          <p:spPr>
            <a:xfrm rot="18994584" flipV="1">
              <a:off x="6893680" y="3174599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8ABB7F0-180E-1957-B6BE-8295E4A72B88}"/>
                </a:ext>
              </a:extLst>
            </p:cNvPr>
            <p:cNvSpPr txBox="1"/>
            <p:nvPr/>
          </p:nvSpPr>
          <p:spPr>
            <a:xfrm>
              <a:off x="4711973" y="3967434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</a:t>
              </a:r>
              <a:r>
                <a:rPr lang="en-US" baseline="30000" dirty="0"/>
                <a:t>2+</a:t>
              </a:r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FAE736-508F-F5D7-2329-8FB15B1E9E07}"/>
                </a:ext>
              </a:extLst>
            </p:cNvPr>
            <p:cNvSpPr txBox="1"/>
            <p:nvPr/>
          </p:nvSpPr>
          <p:spPr>
            <a:xfrm>
              <a:off x="6901507" y="3992461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</a:t>
              </a:r>
              <a:r>
                <a:rPr lang="en-US" baseline="30000" dirty="0"/>
                <a:t>2+</a:t>
              </a:r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857B616-01AE-35AC-A4F4-AE7F5A9D90CA}"/>
                </a:ext>
              </a:extLst>
            </p:cNvPr>
            <p:cNvSpPr/>
            <p:nvPr/>
          </p:nvSpPr>
          <p:spPr>
            <a:xfrm rot="2605416">
              <a:off x="5408675" y="2829161"/>
              <a:ext cx="138078" cy="355359"/>
            </a:xfrm>
            <a:prstGeom prst="ellipse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BB2378E-11E6-7528-F9AA-FB8F8E1DC9DF}"/>
                </a:ext>
              </a:extLst>
            </p:cNvPr>
            <p:cNvSpPr/>
            <p:nvPr/>
          </p:nvSpPr>
          <p:spPr>
            <a:xfrm rot="2605416">
              <a:off x="5632319" y="2718583"/>
              <a:ext cx="77793" cy="1874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0383423-24F2-A777-C1BB-1E3F722738C1}"/>
                </a:ext>
              </a:extLst>
            </p:cNvPr>
            <p:cNvSpPr/>
            <p:nvPr/>
          </p:nvSpPr>
          <p:spPr>
            <a:xfrm rot="18994584" flipV="1">
              <a:off x="6553353" y="2843109"/>
              <a:ext cx="138078" cy="355359"/>
            </a:xfrm>
            <a:prstGeom prst="ellipse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2F862C5-133C-1EF9-4DCF-804C724E52CC}"/>
                </a:ext>
              </a:extLst>
            </p:cNvPr>
            <p:cNvSpPr/>
            <p:nvPr/>
          </p:nvSpPr>
          <p:spPr>
            <a:xfrm rot="18994584" flipV="1">
              <a:off x="6391906" y="2725736"/>
              <a:ext cx="77793" cy="1874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498891-E030-39CF-F48B-B2949D7AC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3630" y="2556303"/>
              <a:ext cx="194770" cy="19723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BACC1C2-C551-D598-36FA-6601664098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74287" y="2556496"/>
              <a:ext cx="194770" cy="19723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1E5A5DA-5243-F4BE-1F32-9E58FBA883DA}"/>
                </a:ext>
              </a:extLst>
            </p:cNvPr>
            <p:cNvSpPr txBox="1"/>
            <p:nvPr/>
          </p:nvSpPr>
          <p:spPr>
            <a:xfrm>
              <a:off x="5855484" y="2262173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As</a:t>
              </a:r>
              <a:r>
                <a:rPr lang="en-US" baseline="30000" dirty="0"/>
                <a:t>5+</a:t>
              </a:r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02893B3-2F85-EF08-88C0-FB95410127DF}"/>
                </a:ext>
              </a:extLst>
            </p:cNvPr>
            <p:cNvCxnSpPr>
              <a:cxnSpLocks/>
            </p:cNvCxnSpPr>
            <p:nvPr/>
          </p:nvCxnSpPr>
          <p:spPr>
            <a:xfrm rot="8100000" flipV="1">
              <a:off x="5969135" y="2066366"/>
              <a:ext cx="194770" cy="19723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8648785-1482-8CFF-3602-5550F25BFAC4}"/>
                </a:ext>
              </a:extLst>
            </p:cNvPr>
            <p:cNvCxnSpPr>
              <a:cxnSpLocks/>
            </p:cNvCxnSpPr>
            <p:nvPr/>
          </p:nvCxnSpPr>
          <p:spPr>
            <a:xfrm>
              <a:off x="5811124" y="2430787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94E6B0C-CF44-21E6-1DE4-4E66EEB62973}"/>
                </a:ext>
              </a:extLst>
            </p:cNvPr>
            <p:cNvCxnSpPr/>
            <p:nvPr/>
          </p:nvCxnSpPr>
          <p:spPr>
            <a:xfrm flipV="1">
              <a:off x="5848278" y="2330495"/>
              <a:ext cx="47249" cy="6005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3F40AA8-597E-5031-1FDD-D389D3E135AC}"/>
                </a:ext>
              </a:extLst>
            </p:cNvPr>
            <p:cNvCxnSpPr/>
            <p:nvPr/>
          </p:nvCxnSpPr>
          <p:spPr>
            <a:xfrm flipV="1">
              <a:off x="5768083" y="2262092"/>
              <a:ext cx="91206" cy="1170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63A4A60-9AB3-E1F1-2EBE-4F846E3E64A6}"/>
                </a:ext>
              </a:extLst>
            </p:cNvPr>
            <p:cNvCxnSpPr>
              <a:cxnSpLocks/>
            </p:cNvCxnSpPr>
            <p:nvPr/>
          </p:nvCxnSpPr>
          <p:spPr>
            <a:xfrm rot="180000" flipV="1">
              <a:off x="5810318" y="2293519"/>
              <a:ext cx="68473" cy="9571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B258775-819A-B05E-3C18-EF3EFDA89E4A}"/>
                </a:ext>
              </a:extLst>
            </p:cNvPr>
            <p:cNvCxnSpPr>
              <a:cxnSpLocks/>
            </p:cNvCxnSpPr>
            <p:nvPr/>
          </p:nvCxnSpPr>
          <p:spPr>
            <a:xfrm rot="60000" flipV="1">
              <a:off x="5726516" y="2229717"/>
              <a:ext cx="108895" cy="14524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264E7D5-72C2-E0B4-F1AC-84F9C613AC09}"/>
                </a:ext>
              </a:extLst>
            </p:cNvPr>
            <p:cNvSpPr/>
            <p:nvPr/>
          </p:nvSpPr>
          <p:spPr>
            <a:xfrm rot="10605022" flipV="1">
              <a:off x="5983577" y="1486053"/>
              <a:ext cx="138078" cy="355359"/>
            </a:xfrm>
            <a:prstGeom prst="ellipse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7BE82FA-2BC2-C4DF-F1DE-35B4B25BF36D}"/>
                </a:ext>
              </a:extLst>
            </p:cNvPr>
            <p:cNvSpPr/>
            <p:nvPr/>
          </p:nvSpPr>
          <p:spPr>
            <a:xfrm rot="10605022" flipV="1">
              <a:off x="6027622" y="1836840"/>
              <a:ext cx="77793" cy="1874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3682611-F190-243B-84FD-0823DE58CD65}"/>
                </a:ext>
              </a:extLst>
            </p:cNvPr>
            <p:cNvSpPr/>
            <p:nvPr/>
          </p:nvSpPr>
          <p:spPr>
            <a:xfrm rot="7647788" flipV="1">
              <a:off x="5626871" y="2118372"/>
              <a:ext cx="77793" cy="1874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F8F3B21-516B-B33E-5E9B-848BD9C5B971}"/>
                </a:ext>
              </a:extLst>
            </p:cNvPr>
            <p:cNvSpPr/>
            <p:nvPr/>
          </p:nvSpPr>
          <p:spPr>
            <a:xfrm rot="7332043" flipV="1">
              <a:off x="5623101" y="2142225"/>
              <a:ext cx="36576" cy="100584"/>
            </a:xfrm>
            <a:prstGeom prst="ellipse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73">
              <a:extLst>
                <a:ext uri="{FF2B5EF4-FFF2-40B4-BE49-F238E27FC236}">
                  <a16:creationId xmlns:a16="http://schemas.microsoft.com/office/drawing/2014/main" id="{803179CA-3A8B-1074-651B-521470B49905}"/>
                </a:ext>
              </a:extLst>
            </p:cNvPr>
            <p:cNvSpPr/>
            <p:nvPr/>
          </p:nvSpPr>
          <p:spPr>
            <a:xfrm>
              <a:off x="5237697" y="1354908"/>
              <a:ext cx="1631568" cy="1912918"/>
            </a:xfrm>
            <a:custGeom>
              <a:avLst/>
              <a:gdLst>
                <a:gd name="connsiteX0" fmla="*/ 936399 w 1631568"/>
                <a:gd name="connsiteY0" fmla="*/ 1088101 h 1912918"/>
                <a:gd name="connsiteX1" fmla="*/ 928413 w 1631568"/>
                <a:gd name="connsiteY1" fmla="*/ 121791 h 1912918"/>
                <a:gd name="connsiteX2" fmla="*/ 720776 w 1631568"/>
                <a:gd name="connsiteY2" fmla="*/ 117798 h 1912918"/>
                <a:gd name="connsiteX3" fmla="*/ 704804 w 1631568"/>
                <a:gd name="connsiteY3" fmla="*/ 1068135 h 1912918"/>
                <a:gd name="connsiteX4" fmla="*/ 25992 w 1631568"/>
                <a:gd name="connsiteY4" fmla="*/ 1695039 h 1912918"/>
                <a:gd name="connsiteX5" fmla="*/ 205677 w 1631568"/>
                <a:gd name="connsiteY5" fmla="*/ 1842780 h 1912918"/>
                <a:gd name="connsiteX6" fmla="*/ 812615 w 1631568"/>
                <a:gd name="connsiteY6" fmla="*/ 1215877 h 1912918"/>
                <a:gd name="connsiteX7" fmla="*/ 1423546 w 1631568"/>
                <a:gd name="connsiteY7" fmla="*/ 1886703 h 1912918"/>
                <a:gd name="connsiteX8" fmla="*/ 1607225 w 1631568"/>
                <a:gd name="connsiteY8" fmla="*/ 1711011 h 1912918"/>
                <a:gd name="connsiteX9" fmla="*/ 936399 w 1631568"/>
                <a:gd name="connsiteY9" fmla="*/ 1088101 h 191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1568" h="1912918">
                  <a:moveTo>
                    <a:pt x="936399" y="1088101"/>
                  </a:moveTo>
                  <a:cubicBezTo>
                    <a:pt x="823264" y="823231"/>
                    <a:pt x="964350" y="283508"/>
                    <a:pt x="928413" y="121791"/>
                  </a:cubicBezTo>
                  <a:cubicBezTo>
                    <a:pt x="892476" y="-39926"/>
                    <a:pt x="758044" y="-39926"/>
                    <a:pt x="720776" y="117798"/>
                  </a:cubicBezTo>
                  <a:cubicBezTo>
                    <a:pt x="683508" y="275522"/>
                    <a:pt x="820601" y="805261"/>
                    <a:pt x="704804" y="1068135"/>
                  </a:cubicBezTo>
                  <a:cubicBezTo>
                    <a:pt x="589007" y="1331009"/>
                    <a:pt x="109180" y="1565932"/>
                    <a:pt x="25992" y="1695039"/>
                  </a:cubicBezTo>
                  <a:cubicBezTo>
                    <a:pt x="-57196" y="1824146"/>
                    <a:pt x="74573" y="1922640"/>
                    <a:pt x="205677" y="1842780"/>
                  </a:cubicBezTo>
                  <a:cubicBezTo>
                    <a:pt x="336781" y="1762920"/>
                    <a:pt x="609637" y="1208557"/>
                    <a:pt x="812615" y="1215877"/>
                  </a:cubicBezTo>
                  <a:cubicBezTo>
                    <a:pt x="1015593" y="1223197"/>
                    <a:pt x="1291111" y="1804181"/>
                    <a:pt x="1423546" y="1886703"/>
                  </a:cubicBezTo>
                  <a:cubicBezTo>
                    <a:pt x="1555981" y="1969225"/>
                    <a:pt x="1687085" y="1842115"/>
                    <a:pt x="1607225" y="1711011"/>
                  </a:cubicBezTo>
                  <a:cubicBezTo>
                    <a:pt x="1527365" y="1579907"/>
                    <a:pt x="1049534" y="1352971"/>
                    <a:pt x="936399" y="1088101"/>
                  </a:cubicBez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EBD81A7-33D9-3657-72D5-164FA9290AE2}"/>
                </a:ext>
              </a:extLst>
            </p:cNvPr>
            <p:cNvSpPr/>
            <p:nvPr/>
          </p:nvSpPr>
          <p:spPr>
            <a:xfrm rot="2605416">
              <a:off x="8086578" y="3524969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568DB45-75DB-EAB8-0B18-2A39B907322A}"/>
                </a:ext>
              </a:extLst>
            </p:cNvPr>
            <p:cNvSpPr/>
            <p:nvPr/>
          </p:nvSpPr>
          <p:spPr>
            <a:xfrm rot="2605416">
              <a:off x="8413952" y="3186238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BDE5B76-2DAB-D04B-D028-BFA1539065B6}"/>
                </a:ext>
              </a:extLst>
            </p:cNvPr>
            <p:cNvSpPr/>
            <p:nvPr/>
          </p:nvSpPr>
          <p:spPr>
            <a:xfrm rot="8135476">
              <a:off x="8417509" y="3526431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FC4E3DB-D5C9-655C-4BE5-759A68A77E93}"/>
                </a:ext>
              </a:extLst>
            </p:cNvPr>
            <p:cNvSpPr/>
            <p:nvPr/>
          </p:nvSpPr>
          <p:spPr>
            <a:xfrm rot="18994584" flipV="1">
              <a:off x="8081420" y="3184047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9936F21-D005-649D-6BD5-2791CE1A7D08}"/>
                </a:ext>
              </a:extLst>
            </p:cNvPr>
            <p:cNvSpPr/>
            <p:nvPr/>
          </p:nvSpPr>
          <p:spPr>
            <a:xfrm rot="2605416">
              <a:off x="10276112" y="3549995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A55BA22-55BD-E825-02D9-A1AECC427534}"/>
                </a:ext>
              </a:extLst>
            </p:cNvPr>
            <p:cNvSpPr/>
            <p:nvPr/>
          </p:nvSpPr>
          <p:spPr>
            <a:xfrm rot="2605416">
              <a:off x="10603486" y="3211264"/>
              <a:ext cx="177281" cy="4292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A3D5512-9F17-966E-9679-A9D3FB9D79FF}"/>
                </a:ext>
              </a:extLst>
            </p:cNvPr>
            <p:cNvSpPr/>
            <p:nvPr/>
          </p:nvSpPr>
          <p:spPr>
            <a:xfrm rot="8135476">
              <a:off x="10607043" y="3551457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994630C-B489-6DAD-ACC8-13F65935E506}"/>
                </a:ext>
              </a:extLst>
            </p:cNvPr>
            <p:cNvSpPr/>
            <p:nvPr/>
          </p:nvSpPr>
          <p:spPr>
            <a:xfrm rot="18994584" flipV="1">
              <a:off x="10270954" y="3209073"/>
              <a:ext cx="177281" cy="4292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59E2CA2-67A6-F608-87E0-1A7315947207}"/>
                </a:ext>
              </a:extLst>
            </p:cNvPr>
            <p:cNvSpPr txBox="1"/>
            <p:nvPr/>
          </p:nvSpPr>
          <p:spPr>
            <a:xfrm>
              <a:off x="8089247" y="3981396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</a:t>
              </a:r>
              <a:r>
                <a:rPr lang="en-US" baseline="30000" dirty="0"/>
                <a:t>2+</a:t>
              </a:r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99A991B-009A-8465-E751-4C090E4AB238}"/>
                </a:ext>
              </a:extLst>
            </p:cNvPr>
            <p:cNvSpPr txBox="1"/>
            <p:nvPr/>
          </p:nvSpPr>
          <p:spPr>
            <a:xfrm>
              <a:off x="10278781" y="4006423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</a:t>
              </a:r>
              <a:r>
                <a:rPr lang="en-US" baseline="30000" dirty="0"/>
                <a:t>2+</a:t>
              </a:r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75776C3-AF16-CE84-A393-F465B17DBC59}"/>
                </a:ext>
              </a:extLst>
            </p:cNvPr>
            <p:cNvSpPr/>
            <p:nvPr/>
          </p:nvSpPr>
          <p:spPr>
            <a:xfrm rot="2605416">
              <a:off x="8933266" y="2809346"/>
              <a:ext cx="73152" cy="182880"/>
            </a:xfrm>
            <a:prstGeom prst="ellipse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651F0DB-6AD8-F6CB-0FEC-1AE20D9434D0}"/>
                </a:ext>
              </a:extLst>
            </p:cNvPr>
            <p:cNvSpPr/>
            <p:nvPr/>
          </p:nvSpPr>
          <p:spPr>
            <a:xfrm rot="2605416">
              <a:off x="9048722" y="2750172"/>
              <a:ext cx="45720" cy="10058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16903C8-70FC-B678-9798-F5A49700C071}"/>
                </a:ext>
              </a:extLst>
            </p:cNvPr>
            <p:cNvSpPr/>
            <p:nvPr/>
          </p:nvSpPr>
          <p:spPr>
            <a:xfrm rot="18994584" flipV="1">
              <a:off x="9838912" y="2812445"/>
              <a:ext cx="73152" cy="182880"/>
            </a:xfrm>
            <a:prstGeom prst="ellipse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D3FD439-8E45-B5C5-AF04-BA588806773B}"/>
                </a:ext>
              </a:extLst>
            </p:cNvPr>
            <p:cNvSpPr/>
            <p:nvPr/>
          </p:nvSpPr>
          <p:spPr>
            <a:xfrm rot="18994584" flipV="1">
              <a:off x="9750889" y="2749254"/>
              <a:ext cx="45720" cy="10058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52012DD-C04C-A945-608F-55A87A0B77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0904" y="2570265"/>
              <a:ext cx="194770" cy="19723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7AB8DE6-485E-E592-983C-C33EDB6B48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51561" y="2570458"/>
              <a:ext cx="194770" cy="19723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66BB9ED-5DC5-0454-9E96-98C339E85090}"/>
                </a:ext>
              </a:extLst>
            </p:cNvPr>
            <p:cNvSpPr txBox="1"/>
            <p:nvPr/>
          </p:nvSpPr>
          <p:spPr>
            <a:xfrm>
              <a:off x="9221105" y="2292879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V</a:t>
              </a:r>
              <a:r>
                <a:rPr lang="en-US" baseline="30000" dirty="0" smtClean="0"/>
                <a:t>5</a:t>
              </a:r>
              <a:r>
                <a:rPr lang="en-US" baseline="30000" dirty="0"/>
                <a:t>+</a:t>
              </a:r>
              <a:endParaRPr lang="en-US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512D11A-6A09-AFD6-5F9C-94E638D3A370}"/>
                </a:ext>
              </a:extLst>
            </p:cNvPr>
            <p:cNvCxnSpPr>
              <a:cxnSpLocks/>
            </p:cNvCxnSpPr>
            <p:nvPr/>
          </p:nvCxnSpPr>
          <p:spPr>
            <a:xfrm rot="8100000" flipV="1">
              <a:off x="9346409" y="2080328"/>
              <a:ext cx="194770" cy="19723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085FA9C-BBE8-47A0-4639-0C4D1278B9BC}"/>
                </a:ext>
              </a:extLst>
            </p:cNvPr>
            <p:cNvCxnSpPr>
              <a:cxnSpLocks/>
            </p:cNvCxnSpPr>
            <p:nvPr/>
          </p:nvCxnSpPr>
          <p:spPr>
            <a:xfrm>
              <a:off x="9188398" y="244474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EBC84B8-9A3D-818B-F212-432696859AB3}"/>
                </a:ext>
              </a:extLst>
            </p:cNvPr>
            <p:cNvCxnSpPr/>
            <p:nvPr/>
          </p:nvCxnSpPr>
          <p:spPr>
            <a:xfrm flipV="1">
              <a:off x="9225552" y="2344457"/>
              <a:ext cx="47249" cy="6005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EB34A64-069A-FD28-102F-10BF7713F74E}"/>
                </a:ext>
              </a:extLst>
            </p:cNvPr>
            <p:cNvCxnSpPr/>
            <p:nvPr/>
          </p:nvCxnSpPr>
          <p:spPr>
            <a:xfrm flipV="1">
              <a:off x="9145357" y="2276054"/>
              <a:ext cx="91206" cy="1170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F964111-7EAA-284D-26C2-05C3E9D840AE}"/>
                </a:ext>
              </a:extLst>
            </p:cNvPr>
            <p:cNvCxnSpPr>
              <a:cxnSpLocks/>
            </p:cNvCxnSpPr>
            <p:nvPr/>
          </p:nvCxnSpPr>
          <p:spPr>
            <a:xfrm rot="180000" flipV="1">
              <a:off x="9187592" y="2307481"/>
              <a:ext cx="68473" cy="9571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A30E2C5-6283-1231-E745-70ED94912784}"/>
                </a:ext>
              </a:extLst>
            </p:cNvPr>
            <p:cNvCxnSpPr>
              <a:cxnSpLocks/>
            </p:cNvCxnSpPr>
            <p:nvPr/>
          </p:nvCxnSpPr>
          <p:spPr>
            <a:xfrm rot="60000" flipV="1">
              <a:off x="9103790" y="2243679"/>
              <a:ext cx="108895" cy="14524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CBDE8BC-3273-93A8-CFE0-65DA77DB7673}"/>
                </a:ext>
              </a:extLst>
            </p:cNvPr>
            <p:cNvSpPr/>
            <p:nvPr/>
          </p:nvSpPr>
          <p:spPr>
            <a:xfrm rot="10605022" flipV="1">
              <a:off x="9399774" y="1753599"/>
              <a:ext cx="73152" cy="182880"/>
            </a:xfrm>
            <a:prstGeom prst="ellipse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29B62F8-0E51-8082-A514-CC3B9C72588E}"/>
                </a:ext>
              </a:extLst>
            </p:cNvPr>
            <p:cNvSpPr/>
            <p:nvPr/>
          </p:nvSpPr>
          <p:spPr>
            <a:xfrm rot="10605022" flipV="1">
              <a:off x="9418656" y="1938551"/>
              <a:ext cx="45720" cy="10058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705DF55-0F4C-8733-10B4-8AF135F18E4F}"/>
                </a:ext>
              </a:extLst>
            </p:cNvPr>
            <p:cNvSpPr/>
            <p:nvPr/>
          </p:nvSpPr>
          <p:spPr>
            <a:xfrm rot="7647788" flipV="1">
              <a:off x="9052558" y="2202011"/>
              <a:ext cx="4572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4FC069A-9B06-1641-A81E-33A6C66F4FCD}"/>
                </a:ext>
              </a:extLst>
            </p:cNvPr>
            <p:cNvSpPr/>
            <p:nvPr/>
          </p:nvSpPr>
          <p:spPr>
            <a:xfrm rot="7332043" flipV="1">
              <a:off x="9057973" y="2218924"/>
              <a:ext cx="18288" cy="45720"/>
            </a:xfrm>
            <a:prstGeom prst="ellipse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101">
              <a:extLst>
                <a:ext uri="{FF2B5EF4-FFF2-40B4-BE49-F238E27FC236}">
                  <a16:creationId xmlns:a16="http://schemas.microsoft.com/office/drawing/2014/main" id="{9EE10F38-ABB4-EA8B-D703-0D153C71B9B5}"/>
                </a:ext>
              </a:extLst>
            </p:cNvPr>
            <p:cNvSpPr/>
            <p:nvPr/>
          </p:nvSpPr>
          <p:spPr>
            <a:xfrm>
              <a:off x="8614971" y="1374036"/>
              <a:ext cx="1631568" cy="1912918"/>
            </a:xfrm>
            <a:custGeom>
              <a:avLst/>
              <a:gdLst>
                <a:gd name="connsiteX0" fmla="*/ 936399 w 1631568"/>
                <a:gd name="connsiteY0" fmla="*/ 1088101 h 1912918"/>
                <a:gd name="connsiteX1" fmla="*/ 928413 w 1631568"/>
                <a:gd name="connsiteY1" fmla="*/ 121791 h 1912918"/>
                <a:gd name="connsiteX2" fmla="*/ 720776 w 1631568"/>
                <a:gd name="connsiteY2" fmla="*/ 117798 h 1912918"/>
                <a:gd name="connsiteX3" fmla="*/ 704804 w 1631568"/>
                <a:gd name="connsiteY3" fmla="*/ 1068135 h 1912918"/>
                <a:gd name="connsiteX4" fmla="*/ 25992 w 1631568"/>
                <a:gd name="connsiteY4" fmla="*/ 1695039 h 1912918"/>
                <a:gd name="connsiteX5" fmla="*/ 205677 w 1631568"/>
                <a:gd name="connsiteY5" fmla="*/ 1842780 h 1912918"/>
                <a:gd name="connsiteX6" fmla="*/ 812615 w 1631568"/>
                <a:gd name="connsiteY6" fmla="*/ 1215877 h 1912918"/>
                <a:gd name="connsiteX7" fmla="*/ 1423546 w 1631568"/>
                <a:gd name="connsiteY7" fmla="*/ 1886703 h 1912918"/>
                <a:gd name="connsiteX8" fmla="*/ 1607225 w 1631568"/>
                <a:gd name="connsiteY8" fmla="*/ 1711011 h 1912918"/>
                <a:gd name="connsiteX9" fmla="*/ 936399 w 1631568"/>
                <a:gd name="connsiteY9" fmla="*/ 1088101 h 191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1568" h="1912918">
                  <a:moveTo>
                    <a:pt x="936399" y="1088101"/>
                  </a:moveTo>
                  <a:cubicBezTo>
                    <a:pt x="823264" y="823231"/>
                    <a:pt x="964350" y="283508"/>
                    <a:pt x="928413" y="121791"/>
                  </a:cubicBezTo>
                  <a:cubicBezTo>
                    <a:pt x="892476" y="-39926"/>
                    <a:pt x="758044" y="-39926"/>
                    <a:pt x="720776" y="117798"/>
                  </a:cubicBezTo>
                  <a:cubicBezTo>
                    <a:pt x="683508" y="275522"/>
                    <a:pt x="820601" y="805261"/>
                    <a:pt x="704804" y="1068135"/>
                  </a:cubicBezTo>
                  <a:cubicBezTo>
                    <a:pt x="589007" y="1331009"/>
                    <a:pt x="109180" y="1565932"/>
                    <a:pt x="25992" y="1695039"/>
                  </a:cubicBezTo>
                  <a:cubicBezTo>
                    <a:pt x="-57196" y="1824146"/>
                    <a:pt x="74573" y="1922640"/>
                    <a:pt x="205677" y="1842780"/>
                  </a:cubicBezTo>
                  <a:cubicBezTo>
                    <a:pt x="336781" y="1762920"/>
                    <a:pt x="609637" y="1208557"/>
                    <a:pt x="812615" y="1215877"/>
                  </a:cubicBezTo>
                  <a:cubicBezTo>
                    <a:pt x="1015593" y="1223197"/>
                    <a:pt x="1291111" y="1804181"/>
                    <a:pt x="1423546" y="1886703"/>
                  </a:cubicBezTo>
                  <a:cubicBezTo>
                    <a:pt x="1555981" y="1969225"/>
                    <a:pt x="1687085" y="1842115"/>
                    <a:pt x="1607225" y="1711011"/>
                  </a:cubicBezTo>
                  <a:cubicBezTo>
                    <a:pt x="1527365" y="1579907"/>
                    <a:pt x="1049534" y="1352971"/>
                    <a:pt x="936399" y="1088101"/>
                  </a:cubicBez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4B5F6DB4-6473-6079-A347-46F27685629B}"/>
                </a:ext>
              </a:extLst>
            </p:cNvPr>
            <p:cNvSpPr/>
            <p:nvPr/>
          </p:nvSpPr>
          <p:spPr>
            <a:xfrm rot="19132015">
              <a:off x="6908563" y="2066452"/>
              <a:ext cx="1579931" cy="1485561"/>
            </a:xfrm>
            <a:prstGeom prst="arc">
              <a:avLst>
                <a:gd name="adj1" fmla="val 15958693"/>
                <a:gd name="adj2" fmla="val 503330"/>
              </a:avLst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C4B576DE-F415-9A69-E5A9-41157691DD5D}"/>
              </a:ext>
            </a:extLst>
          </p:cNvPr>
          <p:cNvSpPr txBox="1"/>
          <p:nvPr/>
        </p:nvSpPr>
        <p:spPr>
          <a:xfrm>
            <a:off x="7514483" y="217849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+V</a:t>
            </a:r>
          </a:p>
        </p:txBody>
      </p:sp>
    </p:spTree>
    <p:extLst>
      <p:ext uri="{BB962C8B-B14F-4D97-AF65-F5344CB8AC3E}">
        <p14:creationId xmlns:p14="http://schemas.microsoft.com/office/powerpoint/2010/main" val="3266205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F4BF8-B0FB-4DA1-BF1E-DFD21F54049E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818684" y="1720840"/>
            <a:ext cx="3006969" cy="341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u="sng" dirty="0"/>
              <a:t>(</a:t>
            </a:r>
            <a:r>
              <a:rPr lang="en-US" sz="1801" u="sng" dirty="0" err="1"/>
              <a:t>x,y</a:t>
            </a:r>
            <a:r>
              <a:rPr lang="en-US" sz="1801" u="sng" dirty="0"/>
              <a:t>) singlet modes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endParaRPr lang="en-US" sz="1801" dirty="0"/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The A</a:t>
            </a:r>
            <a:r>
              <a:rPr lang="en-US" sz="1801" baseline="-25000" dirty="0"/>
              <a:t>g</a:t>
            </a:r>
            <a:r>
              <a:rPr lang="en-US" sz="1801" dirty="0"/>
              <a:t>(1), A</a:t>
            </a:r>
            <a:r>
              <a:rPr lang="en-US" sz="1801" baseline="-25000" dirty="0"/>
              <a:t>g</a:t>
            </a:r>
            <a:r>
              <a:rPr lang="en-US" sz="1801" dirty="0"/>
              <a:t>(4), and A</a:t>
            </a:r>
            <a:r>
              <a:rPr lang="en-US" sz="1801" baseline="-25000" dirty="0"/>
              <a:t>g</a:t>
            </a:r>
            <a:r>
              <a:rPr lang="en-US" sz="1801" dirty="0"/>
              <a:t>(5) modes both shift to lower energy and broaden upon increasing V-content.</a:t>
            </a:r>
          </a:p>
          <a:p>
            <a:endParaRPr lang="en-US" sz="1801" dirty="0"/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The </a:t>
            </a:r>
            <a:r>
              <a:rPr lang="en-US" sz="1801" dirty="0">
                <a:solidFill>
                  <a:srgbClr val="00B050"/>
                </a:solidFill>
              </a:rPr>
              <a:t>10% V </a:t>
            </a:r>
            <a:r>
              <a:rPr lang="en-US" sz="1801" dirty="0"/>
              <a:t>sample shows either a much sharper shift to lower frequencies, or no mode at all in the case of the A</a:t>
            </a:r>
            <a:r>
              <a:rPr lang="en-US" sz="1801" baseline="-25000" dirty="0"/>
              <a:t>g</a:t>
            </a:r>
            <a:r>
              <a:rPr lang="en-US" sz="1801" dirty="0"/>
              <a:t>(2) and A</a:t>
            </a:r>
            <a:r>
              <a:rPr lang="en-US" sz="1801" baseline="-25000" dirty="0"/>
              <a:t>g</a:t>
            </a:r>
            <a:r>
              <a:rPr lang="en-US" sz="1801" dirty="0"/>
              <a:t>(3).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1" y="-23852"/>
            <a:ext cx="479591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781" y="-23852"/>
            <a:ext cx="479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F4BF8-B0FB-4DA1-BF1E-DFD21F54049E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827477" y="254335"/>
            <a:ext cx="3006969" cy="618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u="sng" dirty="0"/>
              <a:t>(</a:t>
            </a:r>
            <a:r>
              <a:rPr lang="en-US" sz="1801" u="sng" dirty="0" err="1"/>
              <a:t>x,y</a:t>
            </a:r>
            <a:r>
              <a:rPr lang="en-US" sz="1801" u="sng" dirty="0"/>
              <a:t>) doublet modes</a:t>
            </a:r>
          </a:p>
          <a:p>
            <a:endParaRPr lang="en-US" sz="1801" dirty="0"/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The </a:t>
            </a:r>
            <a:r>
              <a:rPr lang="en-US" sz="1801" dirty="0">
                <a:solidFill>
                  <a:srgbClr val="00B050"/>
                </a:solidFill>
              </a:rPr>
              <a:t>10.0% V</a:t>
            </a:r>
            <a:r>
              <a:rPr lang="en-US" sz="1801" dirty="0"/>
              <a:t> sample shows only the </a:t>
            </a:r>
            <a:r>
              <a:rPr lang="en-US" sz="1801" dirty="0" err="1"/>
              <a:t>E</a:t>
            </a:r>
            <a:r>
              <a:rPr lang="en-US" sz="1801" baseline="-25000" dirty="0" err="1"/>
              <a:t>g</a:t>
            </a:r>
            <a:r>
              <a:rPr lang="en-US" sz="1801" dirty="0"/>
              <a:t>(1) and </a:t>
            </a:r>
            <a:r>
              <a:rPr lang="en-US" sz="1801" dirty="0" err="1"/>
              <a:t>E</a:t>
            </a:r>
            <a:r>
              <a:rPr lang="en-US" sz="1801" baseline="-25000" dirty="0" err="1"/>
              <a:t>g</a:t>
            </a:r>
            <a:r>
              <a:rPr lang="en-US" sz="1801" dirty="0"/>
              <a:t>(2) (a local maximum in terms of V-content).</a:t>
            </a:r>
          </a:p>
          <a:p>
            <a:pPr marL="742959" lvl="1" indent="-285753">
              <a:buFont typeface="Arial" panose="020B0604020202020204" pitchFamily="34" charset="0"/>
              <a:buChar char="•"/>
            </a:pPr>
            <a:r>
              <a:rPr lang="en-US" sz="1801" dirty="0"/>
              <a:t>The </a:t>
            </a:r>
            <a:r>
              <a:rPr lang="en-US" sz="1801" dirty="0" err="1"/>
              <a:t>E</a:t>
            </a:r>
            <a:r>
              <a:rPr lang="en-US" sz="1801" baseline="-25000" dirty="0" err="1"/>
              <a:t>g</a:t>
            </a:r>
            <a:r>
              <a:rPr lang="en-US" sz="1801" dirty="0"/>
              <a:t>(4) mode also isn’t visible for this sample.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The frequency shift of doublet modes beyond 10% sub. varies.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endParaRPr lang="en-US" sz="1801" dirty="0"/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The </a:t>
            </a:r>
            <a:r>
              <a:rPr lang="en-US" sz="1801" dirty="0" err="1"/>
              <a:t>E</a:t>
            </a:r>
            <a:r>
              <a:rPr lang="en-US" sz="1801" baseline="-25000" dirty="0" err="1"/>
              <a:t>g</a:t>
            </a:r>
            <a:r>
              <a:rPr lang="en-US" sz="1801" dirty="0"/>
              <a:t>(1), </a:t>
            </a:r>
            <a:r>
              <a:rPr lang="en-US" sz="1801" dirty="0" err="1"/>
              <a:t>E</a:t>
            </a:r>
            <a:r>
              <a:rPr lang="en-US" sz="1801" baseline="-25000" dirty="0" err="1"/>
              <a:t>g</a:t>
            </a:r>
            <a:r>
              <a:rPr lang="en-US" sz="1801" dirty="0"/>
              <a:t>(2), and </a:t>
            </a:r>
            <a:r>
              <a:rPr lang="en-US" sz="1801" dirty="0" err="1"/>
              <a:t>E</a:t>
            </a:r>
            <a:r>
              <a:rPr lang="en-US" sz="1801" baseline="-25000" dirty="0" err="1"/>
              <a:t>g</a:t>
            </a:r>
            <a:r>
              <a:rPr lang="en-US" sz="1801" dirty="0"/>
              <a:t>(3) modes don’t broaden much, but the </a:t>
            </a:r>
            <a:r>
              <a:rPr lang="en-US" sz="1801" dirty="0" err="1"/>
              <a:t>E</a:t>
            </a:r>
            <a:r>
              <a:rPr lang="en-US" sz="1801" baseline="-25000" dirty="0" err="1"/>
              <a:t>g</a:t>
            </a:r>
            <a:r>
              <a:rPr lang="en-US" sz="1801" dirty="0"/>
              <a:t>(4), and </a:t>
            </a:r>
            <a:r>
              <a:rPr lang="en-US" sz="1801" dirty="0" err="1"/>
              <a:t>E</a:t>
            </a:r>
            <a:r>
              <a:rPr lang="en-US" sz="1801" baseline="-25000" dirty="0" err="1"/>
              <a:t>g</a:t>
            </a:r>
            <a:r>
              <a:rPr lang="en-US" sz="1801" dirty="0"/>
              <a:t>(5) modes broaden significantly above 10% V. </a:t>
            </a:r>
          </a:p>
          <a:p>
            <a:pPr marL="742959" lvl="1" indent="-285753">
              <a:buFont typeface="Arial" panose="020B0604020202020204" pitchFamily="34" charset="0"/>
              <a:buChar char="•"/>
            </a:pPr>
            <a:r>
              <a:rPr lang="en-US" sz="1801" dirty="0"/>
              <a:t>At 10% V, these are also the narrowest or not present.</a:t>
            </a:r>
          </a:p>
          <a:p>
            <a:pPr marL="742959" lvl="1" indent="-285753">
              <a:buFont typeface="Arial" panose="020B0604020202020204" pitchFamily="34" charset="0"/>
              <a:buChar char="•"/>
            </a:pPr>
            <a:endParaRPr lang="en-US" sz="180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36524"/>
            <a:ext cx="479591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2" y="-136524"/>
            <a:ext cx="479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9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8" y="3212649"/>
            <a:ext cx="2625129" cy="37581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68" y="3220238"/>
            <a:ext cx="2625129" cy="37581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32" y="3230067"/>
            <a:ext cx="2625129" cy="37581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68" y="3237656"/>
            <a:ext cx="2625129" cy="37581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9" y="-247361"/>
            <a:ext cx="2625129" cy="37581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529" y="-238653"/>
            <a:ext cx="2625129" cy="37581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96" y="-238954"/>
            <a:ext cx="2625128" cy="37581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72" y="-247361"/>
            <a:ext cx="2625129" cy="37581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73D8C0-1961-F1EE-E10B-8F90049C6686}"/>
              </a:ext>
            </a:extLst>
          </p:cNvPr>
          <p:cNvSpPr txBox="1"/>
          <p:nvPr/>
        </p:nvSpPr>
        <p:spPr>
          <a:xfrm>
            <a:off x="506844" y="26573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9411C5-1C19-45BA-5E61-549D37ED234F}"/>
              </a:ext>
            </a:extLst>
          </p:cNvPr>
          <p:cNvSpPr txBox="1"/>
          <p:nvPr/>
        </p:nvSpPr>
        <p:spPr>
          <a:xfrm>
            <a:off x="3029710" y="26573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A71AF1-93C9-2250-3177-459FC64A8491}"/>
              </a:ext>
            </a:extLst>
          </p:cNvPr>
          <p:cNvSpPr txBox="1"/>
          <p:nvPr/>
        </p:nvSpPr>
        <p:spPr>
          <a:xfrm>
            <a:off x="5587083" y="26573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A71AF1-93C9-2250-3177-459FC64A8491}"/>
              </a:ext>
            </a:extLst>
          </p:cNvPr>
          <p:cNvSpPr txBox="1"/>
          <p:nvPr/>
        </p:nvSpPr>
        <p:spPr>
          <a:xfrm>
            <a:off x="8097749" y="26573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73D8C0-1961-F1EE-E10B-8F90049C6686}"/>
              </a:ext>
            </a:extLst>
          </p:cNvPr>
          <p:cNvSpPr txBox="1"/>
          <p:nvPr/>
        </p:nvSpPr>
        <p:spPr>
          <a:xfrm>
            <a:off x="506844" y="3388899"/>
            <a:ext cx="349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9411C5-1C19-45BA-5E61-549D37ED234F}"/>
              </a:ext>
            </a:extLst>
          </p:cNvPr>
          <p:cNvSpPr txBox="1"/>
          <p:nvPr/>
        </p:nvSpPr>
        <p:spPr>
          <a:xfrm>
            <a:off x="3029710" y="3388899"/>
            <a:ext cx="312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A71AF1-93C9-2250-3177-459FC64A8491}"/>
              </a:ext>
            </a:extLst>
          </p:cNvPr>
          <p:cNvSpPr txBox="1"/>
          <p:nvPr/>
        </p:nvSpPr>
        <p:spPr>
          <a:xfrm>
            <a:off x="5587083" y="3388899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A71AF1-93C9-2250-3177-459FC64A8491}"/>
              </a:ext>
            </a:extLst>
          </p:cNvPr>
          <p:cNvSpPr txBox="1"/>
          <p:nvPr/>
        </p:nvSpPr>
        <p:spPr>
          <a:xfrm>
            <a:off x="8097749" y="3388899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h)</a:t>
            </a:r>
          </a:p>
        </p:txBody>
      </p:sp>
    </p:spTree>
    <p:extLst>
      <p:ext uri="{BB962C8B-B14F-4D97-AF65-F5344CB8AC3E}">
        <p14:creationId xmlns:p14="http://schemas.microsoft.com/office/powerpoint/2010/main" val="283265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38" y="3380459"/>
            <a:ext cx="5212079" cy="3989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38" y="-246180"/>
            <a:ext cx="5209117" cy="3987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2801408" y="3740835"/>
            <a:ext cx="37702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2801408" y="102844"/>
            <a:ext cx="36580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27658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904" y="3270870"/>
            <a:ext cx="3932495" cy="300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53" y="3270870"/>
            <a:ext cx="3932495" cy="3009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8" y="3270201"/>
            <a:ext cx="3932495" cy="3009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8" y="500571"/>
            <a:ext cx="3932495" cy="3009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9" y="499902"/>
            <a:ext cx="3932495" cy="3009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10" y="499902"/>
            <a:ext cx="3932495" cy="30099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85B5662-5CD7-185E-E542-AA7FD6EF0EB0}"/>
              </a:ext>
            </a:extLst>
          </p:cNvPr>
          <p:cNvSpPr/>
          <p:nvPr/>
        </p:nvSpPr>
        <p:spPr>
          <a:xfrm>
            <a:off x="3144066" y="1520826"/>
            <a:ext cx="304800" cy="110068"/>
          </a:xfrm>
          <a:prstGeom prst="rightArrow">
            <a:avLst/>
          </a:prstGeom>
          <a:solidFill>
            <a:srgbClr val="00FF01"/>
          </a:solidFill>
          <a:ln>
            <a:solidFill>
              <a:srgbClr val="00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1A91EBDA-C5B2-8AF3-F5D2-4FFA9171A4B8}"/>
              </a:ext>
            </a:extLst>
          </p:cNvPr>
          <p:cNvSpPr/>
          <p:nvPr/>
        </p:nvSpPr>
        <p:spPr>
          <a:xfrm>
            <a:off x="6904208" y="1362464"/>
            <a:ext cx="304800" cy="110068"/>
          </a:xfrm>
          <a:prstGeom prst="rightArrow">
            <a:avLst/>
          </a:prstGeom>
          <a:solidFill>
            <a:srgbClr val="00FF01"/>
          </a:solidFill>
          <a:ln>
            <a:solidFill>
              <a:srgbClr val="00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ADD28D1E-1AF5-1628-DA31-48B67EC2172E}"/>
              </a:ext>
            </a:extLst>
          </p:cNvPr>
          <p:cNvSpPr/>
          <p:nvPr/>
        </p:nvSpPr>
        <p:spPr>
          <a:xfrm>
            <a:off x="10643010" y="1548343"/>
            <a:ext cx="304800" cy="110068"/>
          </a:xfrm>
          <a:prstGeom prst="rightArrow">
            <a:avLst/>
          </a:prstGeom>
          <a:solidFill>
            <a:srgbClr val="00FF01"/>
          </a:solidFill>
          <a:ln>
            <a:solidFill>
              <a:srgbClr val="00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73D8C0-1961-F1EE-E10B-8F90049C6686}"/>
              </a:ext>
            </a:extLst>
          </p:cNvPr>
          <p:cNvSpPr txBox="1"/>
          <p:nvPr/>
        </p:nvSpPr>
        <p:spPr>
          <a:xfrm>
            <a:off x="236258" y="759997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9411C5-1C19-45BA-5E61-549D37ED234F}"/>
              </a:ext>
            </a:extLst>
          </p:cNvPr>
          <p:cNvSpPr txBox="1"/>
          <p:nvPr/>
        </p:nvSpPr>
        <p:spPr>
          <a:xfrm>
            <a:off x="3961221" y="759997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A71AF1-93C9-2250-3177-459FC64A8491}"/>
              </a:ext>
            </a:extLst>
          </p:cNvPr>
          <p:cNvSpPr txBox="1"/>
          <p:nvPr/>
        </p:nvSpPr>
        <p:spPr>
          <a:xfrm>
            <a:off x="7678082" y="759999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c)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3730027E-A304-429B-CB4E-B8C3BE503055}"/>
              </a:ext>
            </a:extLst>
          </p:cNvPr>
          <p:cNvSpPr/>
          <p:nvPr/>
        </p:nvSpPr>
        <p:spPr>
          <a:xfrm rot="10800000">
            <a:off x="1670740" y="2732618"/>
            <a:ext cx="304800" cy="110068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2ED1740E-E095-6EE7-0E1C-98F4694CBACC}"/>
              </a:ext>
            </a:extLst>
          </p:cNvPr>
          <p:cNvSpPr/>
          <p:nvPr/>
        </p:nvSpPr>
        <p:spPr>
          <a:xfrm rot="10800000">
            <a:off x="5406297" y="2758405"/>
            <a:ext cx="304800" cy="110068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8ABB13C7-9125-0944-97A5-4A2EFC2357EE}"/>
              </a:ext>
            </a:extLst>
          </p:cNvPr>
          <p:cNvSpPr/>
          <p:nvPr/>
        </p:nvSpPr>
        <p:spPr>
          <a:xfrm rot="10800000">
            <a:off x="9124990" y="2750610"/>
            <a:ext cx="304800" cy="110068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3CC862DA-5098-9163-C18E-CDF9C96ED82C}"/>
              </a:ext>
            </a:extLst>
          </p:cNvPr>
          <p:cNvSpPr/>
          <p:nvPr/>
        </p:nvSpPr>
        <p:spPr>
          <a:xfrm>
            <a:off x="3160644" y="4203269"/>
            <a:ext cx="304800" cy="110068"/>
          </a:xfrm>
          <a:prstGeom prst="rightArrow">
            <a:avLst/>
          </a:prstGeom>
          <a:solidFill>
            <a:srgbClr val="00FF01"/>
          </a:solidFill>
          <a:ln>
            <a:solidFill>
              <a:srgbClr val="00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EEA7F89-B70B-B12F-5F66-48B801BBBE1B}"/>
              </a:ext>
            </a:extLst>
          </p:cNvPr>
          <p:cNvSpPr/>
          <p:nvPr/>
        </p:nvSpPr>
        <p:spPr>
          <a:xfrm rot="10800000">
            <a:off x="1689788" y="5507141"/>
            <a:ext cx="304800" cy="110068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BD2BE1A0-AD0D-71AA-F3C0-A077A4CDD16C}"/>
              </a:ext>
            </a:extLst>
          </p:cNvPr>
          <p:cNvSpPr/>
          <p:nvPr/>
        </p:nvSpPr>
        <p:spPr>
          <a:xfrm>
            <a:off x="6891454" y="4517212"/>
            <a:ext cx="304800" cy="110068"/>
          </a:xfrm>
          <a:prstGeom prst="rightArrow">
            <a:avLst/>
          </a:prstGeom>
          <a:solidFill>
            <a:srgbClr val="00FF01"/>
          </a:solidFill>
          <a:ln>
            <a:solidFill>
              <a:srgbClr val="00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3ABEA1B4-3079-AE46-C3A9-8FE451585666}"/>
              </a:ext>
            </a:extLst>
          </p:cNvPr>
          <p:cNvSpPr/>
          <p:nvPr/>
        </p:nvSpPr>
        <p:spPr>
          <a:xfrm rot="10800000">
            <a:off x="5425348" y="5535242"/>
            <a:ext cx="304800" cy="110068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2D0C705B-7CE5-27BB-5B42-0FA76853A202}"/>
              </a:ext>
            </a:extLst>
          </p:cNvPr>
          <p:cNvSpPr/>
          <p:nvPr/>
        </p:nvSpPr>
        <p:spPr>
          <a:xfrm>
            <a:off x="10594356" y="4298395"/>
            <a:ext cx="304800" cy="110068"/>
          </a:xfrm>
          <a:prstGeom prst="rightArrow">
            <a:avLst/>
          </a:prstGeom>
          <a:solidFill>
            <a:srgbClr val="00FF01"/>
          </a:solidFill>
          <a:ln>
            <a:solidFill>
              <a:srgbClr val="00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F2EDC425-AC76-3477-787A-6F00699F8D6F}"/>
              </a:ext>
            </a:extLst>
          </p:cNvPr>
          <p:cNvSpPr/>
          <p:nvPr/>
        </p:nvSpPr>
        <p:spPr>
          <a:xfrm rot="10800000">
            <a:off x="9085862" y="5503268"/>
            <a:ext cx="304800" cy="110068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A7D0F9-57C5-585D-FB2A-D4D6787FD144}"/>
              </a:ext>
            </a:extLst>
          </p:cNvPr>
          <p:cNvSpPr txBox="1"/>
          <p:nvPr/>
        </p:nvSpPr>
        <p:spPr>
          <a:xfrm>
            <a:off x="277939" y="3539293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3D87A1-0758-8548-E682-903170649ED7}"/>
              </a:ext>
            </a:extLst>
          </p:cNvPr>
          <p:cNvSpPr txBox="1"/>
          <p:nvPr/>
        </p:nvSpPr>
        <p:spPr>
          <a:xfrm>
            <a:off x="3943236" y="3539293"/>
            <a:ext cx="349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618717-9138-38A2-6266-19F52114FCD8}"/>
              </a:ext>
            </a:extLst>
          </p:cNvPr>
          <p:cNvSpPr txBox="1"/>
          <p:nvPr/>
        </p:nvSpPr>
        <p:spPr>
          <a:xfrm>
            <a:off x="7667662" y="3539293"/>
            <a:ext cx="312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f)</a:t>
            </a:r>
          </a:p>
        </p:txBody>
      </p:sp>
    </p:spTree>
    <p:extLst>
      <p:ext uri="{BB962C8B-B14F-4D97-AF65-F5344CB8AC3E}">
        <p14:creationId xmlns:p14="http://schemas.microsoft.com/office/powerpoint/2010/main" val="34839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7" y="3244876"/>
            <a:ext cx="3942451" cy="3017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651" y="3299148"/>
            <a:ext cx="3942451" cy="3017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80" y="3333068"/>
            <a:ext cx="3942451" cy="3017520"/>
          </a:xfrm>
          <a:prstGeom prst="rect">
            <a:avLst/>
          </a:prstGeom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3CC862DA-5098-9163-C18E-CDF9C96ED82C}"/>
              </a:ext>
            </a:extLst>
          </p:cNvPr>
          <p:cNvSpPr/>
          <p:nvPr/>
        </p:nvSpPr>
        <p:spPr>
          <a:xfrm>
            <a:off x="3175483" y="3903975"/>
            <a:ext cx="304800" cy="110068"/>
          </a:xfrm>
          <a:prstGeom prst="rightArrow">
            <a:avLst/>
          </a:prstGeom>
          <a:solidFill>
            <a:srgbClr val="00FF01"/>
          </a:solidFill>
          <a:ln>
            <a:solidFill>
              <a:srgbClr val="00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EEA7F89-B70B-B12F-5F66-48B801BBBE1B}"/>
              </a:ext>
            </a:extLst>
          </p:cNvPr>
          <p:cNvSpPr/>
          <p:nvPr/>
        </p:nvSpPr>
        <p:spPr>
          <a:xfrm rot="10800000">
            <a:off x="1232587" y="5471690"/>
            <a:ext cx="304800" cy="110068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BD2BE1A0-AD0D-71AA-F3C0-A077A4CDD16C}"/>
              </a:ext>
            </a:extLst>
          </p:cNvPr>
          <p:cNvSpPr/>
          <p:nvPr/>
        </p:nvSpPr>
        <p:spPr>
          <a:xfrm>
            <a:off x="6851956" y="4093203"/>
            <a:ext cx="304800" cy="110068"/>
          </a:xfrm>
          <a:prstGeom prst="rightArrow">
            <a:avLst/>
          </a:prstGeom>
          <a:solidFill>
            <a:srgbClr val="00FF01"/>
          </a:solidFill>
          <a:ln>
            <a:solidFill>
              <a:srgbClr val="00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3ABEA1B4-3079-AE46-C3A9-8FE451585666}"/>
              </a:ext>
            </a:extLst>
          </p:cNvPr>
          <p:cNvSpPr/>
          <p:nvPr/>
        </p:nvSpPr>
        <p:spPr>
          <a:xfrm rot="10800000">
            <a:off x="5038560" y="5447278"/>
            <a:ext cx="304800" cy="110068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2D0C705B-7CE5-27BB-5B42-0FA76853A202}"/>
              </a:ext>
            </a:extLst>
          </p:cNvPr>
          <p:cNvSpPr/>
          <p:nvPr/>
        </p:nvSpPr>
        <p:spPr>
          <a:xfrm>
            <a:off x="10636754" y="4332930"/>
            <a:ext cx="304800" cy="110068"/>
          </a:xfrm>
          <a:prstGeom prst="rightArrow">
            <a:avLst/>
          </a:prstGeom>
          <a:solidFill>
            <a:srgbClr val="00FF01"/>
          </a:solidFill>
          <a:ln>
            <a:solidFill>
              <a:srgbClr val="00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F2EDC425-AC76-3477-787A-6F00699F8D6F}"/>
              </a:ext>
            </a:extLst>
          </p:cNvPr>
          <p:cNvSpPr/>
          <p:nvPr/>
        </p:nvSpPr>
        <p:spPr>
          <a:xfrm rot="10800000">
            <a:off x="8965972" y="5377765"/>
            <a:ext cx="304800" cy="110068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A7D0F9-57C5-585D-FB2A-D4D6787FD144}"/>
              </a:ext>
            </a:extLst>
          </p:cNvPr>
          <p:cNvSpPr txBox="1"/>
          <p:nvPr/>
        </p:nvSpPr>
        <p:spPr>
          <a:xfrm>
            <a:off x="277939" y="3539293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3D87A1-0758-8548-E682-903170649ED7}"/>
              </a:ext>
            </a:extLst>
          </p:cNvPr>
          <p:cNvSpPr txBox="1"/>
          <p:nvPr/>
        </p:nvSpPr>
        <p:spPr>
          <a:xfrm>
            <a:off x="3943236" y="3539293"/>
            <a:ext cx="349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618717-9138-38A2-6266-19F52114FCD8}"/>
              </a:ext>
            </a:extLst>
          </p:cNvPr>
          <p:cNvSpPr txBox="1"/>
          <p:nvPr/>
        </p:nvSpPr>
        <p:spPr>
          <a:xfrm>
            <a:off x="7667662" y="3539293"/>
            <a:ext cx="312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7" y="496551"/>
            <a:ext cx="3942451" cy="3017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66" y="496551"/>
            <a:ext cx="3942451" cy="3017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638" y="496551"/>
            <a:ext cx="3942451" cy="301752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85B5662-5CD7-185E-E542-AA7FD6EF0EB0}"/>
              </a:ext>
            </a:extLst>
          </p:cNvPr>
          <p:cNvSpPr/>
          <p:nvPr/>
        </p:nvSpPr>
        <p:spPr>
          <a:xfrm>
            <a:off x="3179234" y="1520826"/>
            <a:ext cx="304800" cy="110068"/>
          </a:xfrm>
          <a:prstGeom prst="rightArrow">
            <a:avLst/>
          </a:prstGeom>
          <a:solidFill>
            <a:srgbClr val="00FF01"/>
          </a:solidFill>
          <a:ln>
            <a:solidFill>
              <a:srgbClr val="00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3730027E-A304-429B-CB4E-B8C3BE503055}"/>
              </a:ext>
            </a:extLst>
          </p:cNvPr>
          <p:cNvSpPr/>
          <p:nvPr/>
        </p:nvSpPr>
        <p:spPr>
          <a:xfrm rot="10800000">
            <a:off x="1384988" y="2547184"/>
            <a:ext cx="304800" cy="110068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1A91EBDA-C5B2-8AF3-F5D2-4FFA9171A4B8}"/>
              </a:ext>
            </a:extLst>
          </p:cNvPr>
          <p:cNvSpPr/>
          <p:nvPr/>
        </p:nvSpPr>
        <p:spPr>
          <a:xfrm>
            <a:off x="6851956" y="1266666"/>
            <a:ext cx="304800" cy="110068"/>
          </a:xfrm>
          <a:prstGeom prst="rightArrow">
            <a:avLst/>
          </a:prstGeom>
          <a:solidFill>
            <a:srgbClr val="00FF01"/>
          </a:solidFill>
          <a:ln>
            <a:solidFill>
              <a:srgbClr val="00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2ED1740E-E095-6EE7-0E1C-98F4694CBACC}"/>
              </a:ext>
            </a:extLst>
          </p:cNvPr>
          <p:cNvSpPr/>
          <p:nvPr/>
        </p:nvSpPr>
        <p:spPr>
          <a:xfrm rot="10800000">
            <a:off x="5181442" y="2418969"/>
            <a:ext cx="304800" cy="110068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ADD28D1E-1AF5-1628-DA31-48B67EC2172E}"/>
              </a:ext>
            </a:extLst>
          </p:cNvPr>
          <p:cNvSpPr/>
          <p:nvPr/>
        </p:nvSpPr>
        <p:spPr>
          <a:xfrm>
            <a:off x="10636754" y="1248855"/>
            <a:ext cx="304800" cy="110068"/>
          </a:xfrm>
          <a:prstGeom prst="rightArrow">
            <a:avLst/>
          </a:prstGeom>
          <a:solidFill>
            <a:srgbClr val="00FF01"/>
          </a:solidFill>
          <a:ln>
            <a:solidFill>
              <a:srgbClr val="00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8ABB13C7-9125-0944-97A5-4A2EFC2357EE}"/>
              </a:ext>
            </a:extLst>
          </p:cNvPr>
          <p:cNvSpPr/>
          <p:nvPr/>
        </p:nvSpPr>
        <p:spPr>
          <a:xfrm rot="10800000">
            <a:off x="8946130" y="2456585"/>
            <a:ext cx="304800" cy="110068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73D8C0-1961-F1EE-E10B-8F90049C6686}"/>
              </a:ext>
            </a:extLst>
          </p:cNvPr>
          <p:cNvSpPr txBox="1"/>
          <p:nvPr/>
        </p:nvSpPr>
        <p:spPr>
          <a:xfrm>
            <a:off x="236258" y="759997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9411C5-1C19-45BA-5E61-549D37ED234F}"/>
              </a:ext>
            </a:extLst>
          </p:cNvPr>
          <p:cNvSpPr txBox="1"/>
          <p:nvPr/>
        </p:nvSpPr>
        <p:spPr>
          <a:xfrm>
            <a:off x="3961221" y="759997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A71AF1-93C9-2250-3177-459FC64A8491}"/>
              </a:ext>
            </a:extLst>
          </p:cNvPr>
          <p:cNvSpPr txBox="1"/>
          <p:nvPr/>
        </p:nvSpPr>
        <p:spPr>
          <a:xfrm>
            <a:off x="7678082" y="759999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853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t="8037" r="11655" b="4334"/>
          <a:stretch/>
        </p:blipFill>
        <p:spPr>
          <a:xfrm>
            <a:off x="1381124" y="3429000"/>
            <a:ext cx="3543301" cy="2905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/>
          <a:stretch/>
        </p:blipFill>
        <p:spPr>
          <a:xfrm>
            <a:off x="5067300" y="3170017"/>
            <a:ext cx="3973253" cy="33244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1327134" y="415144"/>
            <a:ext cx="36580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4858460" y="415144"/>
            <a:ext cx="37702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b)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99053" y="185492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0.025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199052" y="254837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191312" y="321569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0.075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186687" y="3901142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194082" y="11371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85129" y="462420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0.15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4854102" y="3380412"/>
            <a:ext cx="37702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d</a:t>
            </a:r>
            <a:r>
              <a:rPr lang="en-US" sz="1801" dirty="0" smtClean="0"/>
              <a:t>)</a:t>
            </a:r>
            <a:endParaRPr lang="en-US" sz="1801" dirty="0"/>
          </a:p>
        </p:txBody>
      </p:sp>
      <p:sp>
        <p:nvSpPr>
          <p:cNvPr id="22" name="TextBox 21"/>
          <p:cNvSpPr txBox="1"/>
          <p:nvPr/>
        </p:nvSpPr>
        <p:spPr>
          <a:xfrm>
            <a:off x="9191311" y="529426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363535-539E-53C6-7E6F-EA69D8099BF7}"/>
              </a:ext>
            </a:extLst>
          </p:cNvPr>
          <p:cNvSpPr txBox="1"/>
          <p:nvPr/>
        </p:nvSpPr>
        <p:spPr>
          <a:xfrm>
            <a:off x="1322776" y="3380412"/>
            <a:ext cx="352982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c</a:t>
            </a:r>
            <a:r>
              <a:rPr lang="en-US" sz="1801" dirty="0" smtClean="0"/>
              <a:t>)</a:t>
            </a:r>
            <a:endParaRPr lang="en-US" sz="180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9926" t="5006" b="12639"/>
          <a:stretch/>
        </p:blipFill>
        <p:spPr>
          <a:xfrm>
            <a:off x="8693759" y="572900"/>
            <a:ext cx="1799717" cy="5649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7456" r="18982" b="4297"/>
          <a:stretch/>
        </p:blipFill>
        <p:spPr>
          <a:xfrm>
            <a:off x="5143499" y="485775"/>
            <a:ext cx="3400425" cy="293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t="7900" r="20324" b="4154"/>
          <a:stretch/>
        </p:blipFill>
        <p:spPr>
          <a:xfrm>
            <a:off x="1541306" y="495801"/>
            <a:ext cx="3356810" cy="292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51" y="235927"/>
            <a:ext cx="8254240" cy="631772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4F3989E-CE6C-8259-BB37-B2D81B416DCB}"/>
              </a:ext>
            </a:extLst>
          </p:cNvPr>
          <p:cNvCxnSpPr/>
          <p:nvPr/>
        </p:nvCxnSpPr>
        <p:spPr>
          <a:xfrm flipH="1">
            <a:off x="6796454" y="4613835"/>
            <a:ext cx="859406" cy="591211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F3989E-CE6C-8259-BB37-B2D81B416DCB}"/>
              </a:ext>
            </a:extLst>
          </p:cNvPr>
          <p:cNvCxnSpPr/>
          <p:nvPr/>
        </p:nvCxnSpPr>
        <p:spPr>
          <a:xfrm>
            <a:off x="4338918" y="2247153"/>
            <a:ext cx="1137957" cy="2072435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98199" y="1847043"/>
            <a:ext cx="511680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t" anchorCtr="1">
            <a:spAutoFit/>
          </a:bodyPr>
          <a:lstStyle/>
          <a:p>
            <a:pPr algn="ctr"/>
            <a:r>
              <a:rPr lang="en-US" sz="2000" b="1" dirty="0" smtClean="0"/>
              <a:t>x</a:t>
            </a:r>
            <a:r>
              <a:rPr lang="en-US" b="1" dirty="0"/>
              <a:t>↑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7087" y="4319588"/>
            <a:ext cx="511680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t" anchorCtr="1">
            <a:spAutoFit/>
          </a:bodyPr>
          <a:lstStyle/>
          <a:p>
            <a:pPr algn="ctr"/>
            <a:r>
              <a:rPr lang="en-US" sz="2000" b="1" dirty="0" smtClean="0"/>
              <a:t>x</a:t>
            </a:r>
            <a:r>
              <a:rPr lang="en-US" b="1" dirty="0"/>
              <a:t>↑</a:t>
            </a:r>
          </a:p>
        </p:txBody>
      </p:sp>
    </p:spTree>
    <p:extLst>
      <p:ext uri="{BB962C8B-B14F-4D97-AF65-F5344CB8AC3E}">
        <p14:creationId xmlns:p14="http://schemas.microsoft.com/office/powerpoint/2010/main" val="99601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65" y="235927"/>
            <a:ext cx="8249212" cy="631772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F3989E-CE6C-8259-BB37-B2D81B416DCB}"/>
              </a:ext>
            </a:extLst>
          </p:cNvPr>
          <p:cNvCxnSpPr/>
          <p:nvPr/>
        </p:nvCxnSpPr>
        <p:spPr>
          <a:xfrm flipH="1">
            <a:off x="6981092" y="4613835"/>
            <a:ext cx="674768" cy="731888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4F3989E-CE6C-8259-BB37-B2D81B416DCB}"/>
              </a:ext>
            </a:extLst>
          </p:cNvPr>
          <p:cNvCxnSpPr/>
          <p:nvPr/>
        </p:nvCxnSpPr>
        <p:spPr>
          <a:xfrm>
            <a:off x="4338918" y="2247153"/>
            <a:ext cx="1137957" cy="2072435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98199" y="1847043"/>
            <a:ext cx="511680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t" anchorCtr="1">
            <a:spAutoFit/>
          </a:bodyPr>
          <a:lstStyle/>
          <a:p>
            <a:pPr algn="ctr"/>
            <a:r>
              <a:rPr lang="en-US" sz="2000" b="1" dirty="0" smtClean="0"/>
              <a:t>x</a:t>
            </a:r>
            <a:r>
              <a:rPr lang="en-US" b="1" dirty="0"/>
              <a:t>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7087" y="4319588"/>
            <a:ext cx="511680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t" anchorCtr="1">
            <a:spAutoFit/>
          </a:bodyPr>
          <a:lstStyle/>
          <a:p>
            <a:pPr algn="ctr"/>
            <a:r>
              <a:rPr lang="en-US" sz="2000" b="1" dirty="0" smtClean="0"/>
              <a:t>x</a:t>
            </a:r>
            <a:r>
              <a:rPr lang="en-US" b="1" dirty="0"/>
              <a:t>↑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286500" y="984738"/>
            <a:ext cx="17585" cy="452803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845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246" y="445135"/>
            <a:ext cx="7272159" cy="5566051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3924608" y="2030974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924607" y="2028592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61064" y="189723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4047795" y="223498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5741043" y="2024530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5741042" y="2022148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188719" y="189079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5864230" y="222854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575448" y="2018923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7575447" y="2016541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023124" y="188518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7698635" y="222293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3903103" y="4124370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3903102" y="4121988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339559" y="399063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4026290" y="432838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5743124" y="4129978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5743123" y="4127596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179580" y="399624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5866311" y="433398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7578466" y="4119691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7578465" y="4117309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970042" y="406449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7701653" y="432370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381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99" y="43545"/>
            <a:ext cx="914685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4495" y="4472130"/>
            <a:ext cx="248786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/>
              <a:t>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5241" y="4472131"/>
            <a:ext cx="248786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/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05533" y="4017417"/>
            <a:ext cx="248786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/>
              <a:t>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57739" y="4017416"/>
            <a:ext cx="248786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/>
              <a:t>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88115" y="3671240"/>
            <a:ext cx="248786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/>
              <a:t>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88115" y="3232331"/>
            <a:ext cx="248786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/>
              <a:t>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6619" y="5623760"/>
            <a:ext cx="471604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dirty="0"/>
              <a:t>(003)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15359" y="5623760"/>
            <a:ext cx="471604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dirty="0"/>
              <a:t>(006)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98060" y="5623760"/>
            <a:ext cx="471604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dirty="0"/>
              <a:t>(009)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9847" y="5136057"/>
            <a:ext cx="544797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1" dirty="0"/>
              <a:t>(2-10)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80761" y="5618176"/>
            <a:ext cx="540533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dirty="0"/>
              <a:t>(0012)</a:t>
            </a:r>
          </a:p>
        </p:txBody>
      </p:sp>
    </p:spTree>
    <p:extLst>
      <p:ext uri="{BB962C8B-B14F-4D97-AF65-F5344CB8AC3E}">
        <p14:creationId xmlns:p14="http://schemas.microsoft.com/office/powerpoint/2010/main" val="1440148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72" y="679268"/>
            <a:ext cx="7269479" cy="5564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219574" y="2266945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4219573" y="2264563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56030" y="213320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4342761" y="247095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6021261" y="2267875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6021260" y="2265493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468937" y="21341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6144448" y="247188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7855666" y="2262268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7855665" y="2259886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303342" y="212853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7978853" y="246627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4198069" y="4360341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4198068" y="4357959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634525" y="422660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4321256" y="456435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6038090" y="4365949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6038089" y="4363567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474546" y="423221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6161277" y="456996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7873432" y="4355662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7873431" y="4353280"/>
            <a:ext cx="504827" cy="476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265008" y="430046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7996619" y="455967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9069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69E30F-174B-2D9E-487D-963C58972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24" y="4547982"/>
            <a:ext cx="3217988" cy="2464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808B7-49EE-39A6-F73B-B1FB621BE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24" y="2273991"/>
            <a:ext cx="3217988" cy="24645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9411C5-1C19-45BA-5E61-549D37ED234F}"/>
              </a:ext>
            </a:extLst>
          </p:cNvPr>
          <p:cNvSpPr txBox="1"/>
          <p:nvPr/>
        </p:nvSpPr>
        <p:spPr>
          <a:xfrm>
            <a:off x="3868595" y="2468671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A71AF1-93C9-2250-3177-459FC64A8491}"/>
              </a:ext>
            </a:extLst>
          </p:cNvPr>
          <p:cNvSpPr txBox="1"/>
          <p:nvPr/>
        </p:nvSpPr>
        <p:spPr>
          <a:xfrm>
            <a:off x="3889435" y="4738515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E98F4-3CD1-0C6C-CE4C-F38BABFBBF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13" y="2"/>
            <a:ext cx="3206819" cy="2455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73D8C0-1961-F1EE-E10B-8F90049C6686}"/>
              </a:ext>
            </a:extLst>
          </p:cNvPr>
          <p:cNvSpPr txBox="1"/>
          <p:nvPr/>
        </p:nvSpPr>
        <p:spPr>
          <a:xfrm>
            <a:off x="3878213" y="169277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824418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95" y="403879"/>
            <a:ext cx="7740256" cy="59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05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26" y="3244048"/>
            <a:ext cx="4480059" cy="3429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/>
          <a:stretch/>
        </p:blipFill>
        <p:spPr>
          <a:xfrm>
            <a:off x="4000500" y="3256094"/>
            <a:ext cx="4340992" cy="342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939" y="3244822"/>
            <a:ext cx="4479047" cy="342822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0C6F435-3C8D-07B0-08D0-2A2DFFE6E9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13" y="156081"/>
            <a:ext cx="4482645" cy="34309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40C6BBE-7798-8AA4-CF64-DBE7C5599A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75" y="167352"/>
            <a:ext cx="4482645" cy="34309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C355483-242E-E113-CBB5-20E13C028C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2"/>
          <a:stretch/>
        </p:blipFill>
        <p:spPr>
          <a:xfrm>
            <a:off x="-74682" y="154571"/>
            <a:ext cx="4065657" cy="343097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A744CDF-3912-5255-2A48-0D03FB726EB5}"/>
              </a:ext>
            </a:extLst>
          </p:cNvPr>
          <p:cNvSpPr txBox="1"/>
          <p:nvPr/>
        </p:nvSpPr>
        <p:spPr>
          <a:xfrm>
            <a:off x="36567" y="381622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348DC6-78C2-E103-56B7-FAE75A10BB00}"/>
              </a:ext>
            </a:extLst>
          </p:cNvPr>
          <p:cNvSpPr txBox="1"/>
          <p:nvPr/>
        </p:nvSpPr>
        <p:spPr>
          <a:xfrm>
            <a:off x="3943895" y="371653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E6EBAF-BBB6-CFFC-1124-69437923C08B}"/>
              </a:ext>
            </a:extLst>
          </p:cNvPr>
          <p:cNvSpPr txBox="1"/>
          <p:nvPr/>
        </p:nvSpPr>
        <p:spPr>
          <a:xfrm>
            <a:off x="7976647" y="414677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C755E8-FE36-6A20-37FA-1791FC3D2257}"/>
              </a:ext>
            </a:extLst>
          </p:cNvPr>
          <p:cNvSpPr txBox="1"/>
          <p:nvPr/>
        </p:nvSpPr>
        <p:spPr>
          <a:xfrm>
            <a:off x="26949" y="3431334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E61655-D1F5-06A6-2FCF-3884774069C8}"/>
              </a:ext>
            </a:extLst>
          </p:cNvPr>
          <p:cNvSpPr txBox="1"/>
          <p:nvPr/>
        </p:nvSpPr>
        <p:spPr>
          <a:xfrm>
            <a:off x="3943895" y="3409886"/>
            <a:ext cx="349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66C719-5316-572D-2EB6-CEC901BC79CA}"/>
              </a:ext>
            </a:extLst>
          </p:cNvPr>
          <p:cNvSpPr txBox="1"/>
          <p:nvPr/>
        </p:nvSpPr>
        <p:spPr>
          <a:xfrm>
            <a:off x="7908939" y="3442510"/>
            <a:ext cx="312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9A47D7-EB5F-B8F4-5C7F-48124CD41D12}"/>
              </a:ext>
            </a:extLst>
          </p:cNvPr>
          <p:cNvCxnSpPr>
            <a:cxnSpLocks/>
          </p:cNvCxnSpPr>
          <p:nvPr/>
        </p:nvCxnSpPr>
        <p:spPr>
          <a:xfrm flipH="1">
            <a:off x="2473729" y="1019177"/>
            <a:ext cx="345673" cy="3461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284A38F-537D-210B-6BBD-A53E0122B995}"/>
              </a:ext>
            </a:extLst>
          </p:cNvPr>
          <p:cNvCxnSpPr>
            <a:cxnSpLocks/>
          </p:cNvCxnSpPr>
          <p:nvPr/>
        </p:nvCxnSpPr>
        <p:spPr>
          <a:xfrm flipH="1">
            <a:off x="9293910" y="1697264"/>
            <a:ext cx="428418" cy="3043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4F3989E-CE6C-8259-BB37-B2D81B416DCB}"/>
              </a:ext>
            </a:extLst>
          </p:cNvPr>
          <p:cNvCxnSpPr/>
          <p:nvPr/>
        </p:nvCxnSpPr>
        <p:spPr>
          <a:xfrm flipH="1">
            <a:off x="7149001" y="5105837"/>
            <a:ext cx="278656" cy="4309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07829D0-871E-B211-F991-0A8843BE5829}"/>
              </a:ext>
            </a:extLst>
          </p:cNvPr>
          <p:cNvCxnSpPr/>
          <p:nvPr/>
        </p:nvCxnSpPr>
        <p:spPr>
          <a:xfrm flipH="1">
            <a:off x="11200800" y="5176909"/>
            <a:ext cx="278656" cy="4309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EE002AB-427F-2E15-AD55-5131B742D46F}"/>
              </a:ext>
            </a:extLst>
          </p:cNvPr>
          <p:cNvCxnSpPr/>
          <p:nvPr/>
        </p:nvCxnSpPr>
        <p:spPr>
          <a:xfrm flipH="1">
            <a:off x="2646565" y="4745985"/>
            <a:ext cx="278656" cy="3598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3DEF892-05A9-907B-B706-0007782A929A}"/>
              </a:ext>
            </a:extLst>
          </p:cNvPr>
          <p:cNvCxnSpPr>
            <a:cxnSpLocks/>
          </p:cNvCxnSpPr>
          <p:nvPr/>
        </p:nvCxnSpPr>
        <p:spPr>
          <a:xfrm flipH="1">
            <a:off x="5283117" y="1009206"/>
            <a:ext cx="418670" cy="2761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748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93" b="128"/>
          <a:stretch/>
        </p:blipFill>
        <p:spPr>
          <a:xfrm>
            <a:off x="7653298" y="1075887"/>
            <a:ext cx="3657600" cy="410216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"/>
          <a:stretch/>
        </p:blipFill>
        <p:spPr>
          <a:xfrm>
            <a:off x="185783" y="74958"/>
            <a:ext cx="3371639" cy="6707979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998392" y="5513786"/>
            <a:ext cx="346587" cy="42710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98392" y="4395997"/>
            <a:ext cx="346587" cy="39651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57384" y="3700854"/>
            <a:ext cx="228601" cy="2989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529850" y="3363415"/>
            <a:ext cx="409639" cy="402964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926005" y="1722610"/>
            <a:ext cx="471603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t" anchorCtr="1">
            <a:spAutoFit/>
          </a:bodyPr>
          <a:lstStyle/>
          <a:p>
            <a:pPr algn="ctr"/>
            <a:r>
              <a:rPr lang="en-US" sz="2000" i="1" dirty="0" smtClean="0"/>
              <a:t>f</a:t>
            </a:r>
            <a:r>
              <a:rPr lang="en-US" dirty="0" smtClean="0"/>
              <a:t>↑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926005" y="2588594"/>
            <a:ext cx="471603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t" anchorCtr="1">
            <a:spAutoFit/>
          </a:bodyPr>
          <a:lstStyle/>
          <a:p>
            <a:pPr algn="ctr"/>
            <a:r>
              <a:rPr lang="en-US" sz="2000" i="1" dirty="0" smtClean="0"/>
              <a:t>f</a:t>
            </a:r>
            <a:r>
              <a:rPr lang="en-US" dirty="0" smtClean="0"/>
              <a:t>↑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1" b="41587"/>
          <a:stretch/>
        </p:blipFill>
        <p:spPr>
          <a:xfrm>
            <a:off x="3995698" y="1121434"/>
            <a:ext cx="3657600" cy="3951147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8477068" y="2274871"/>
            <a:ext cx="483076" cy="404125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529850" y="1349640"/>
            <a:ext cx="408376" cy="39503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926005" y="3547135"/>
            <a:ext cx="471603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t" anchorCtr="1">
            <a:spAutoFit/>
          </a:bodyPr>
          <a:lstStyle/>
          <a:p>
            <a:pPr algn="ctr"/>
            <a:r>
              <a:rPr lang="en-US" sz="2000" i="1" dirty="0" smtClean="0"/>
              <a:t>f</a:t>
            </a:r>
            <a:r>
              <a:rPr lang="en-US" dirty="0" smtClean="0"/>
              <a:t>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8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1"/>
          <a:stretch/>
        </p:blipFill>
        <p:spPr>
          <a:xfrm>
            <a:off x="5850349" y="706466"/>
            <a:ext cx="3657600" cy="408525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881850" y="1095974"/>
            <a:ext cx="499511" cy="44059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881850" y="1929538"/>
            <a:ext cx="499511" cy="45272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57513" y="1414517"/>
            <a:ext cx="471603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t" anchorCtr="1">
            <a:spAutoFit/>
          </a:bodyPr>
          <a:lstStyle/>
          <a:p>
            <a:pPr algn="ctr"/>
            <a:r>
              <a:rPr lang="en-US" sz="2000" i="1" dirty="0" smtClean="0"/>
              <a:t>f</a:t>
            </a:r>
            <a:r>
              <a:rPr lang="en-US" dirty="0" smtClean="0"/>
              <a:t>↑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371486" y="3348565"/>
            <a:ext cx="471603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t" anchorCtr="1">
            <a:spAutoFit/>
          </a:bodyPr>
          <a:lstStyle/>
          <a:p>
            <a:pPr algn="ctr"/>
            <a:r>
              <a:rPr lang="en-US" sz="2000" i="1" dirty="0" smtClean="0"/>
              <a:t>f</a:t>
            </a:r>
            <a:r>
              <a:rPr lang="en-US" dirty="0" smtClean="0"/>
              <a:t>↑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4" b="41550"/>
          <a:stretch/>
        </p:blipFill>
        <p:spPr>
          <a:xfrm>
            <a:off x="2174135" y="728450"/>
            <a:ext cx="3657600" cy="393051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6881850" y="3072331"/>
            <a:ext cx="499511" cy="399303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56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7522DCD-FEBA-58C0-E62A-8BA410AFAEBB}"/>
              </a:ext>
            </a:extLst>
          </p:cNvPr>
          <p:cNvCxnSpPr>
            <a:cxnSpLocks/>
          </p:cNvCxnSpPr>
          <p:nvPr/>
        </p:nvCxnSpPr>
        <p:spPr>
          <a:xfrm>
            <a:off x="1702676" y="5287931"/>
            <a:ext cx="114460" cy="4378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24D4586-2537-7478-034B-D195D11C9F52}"/>
              </a:ext>
            </a:extLst>
          </p:cNvPr>
          <p:cNvCxnSpPr>
            <a:cxnSpLocks/>
          </p:cNvCxnSpPr>
          <p:nvPr/>
        </p:nvCxnSpPr>
        <p:spPr>
          <a:xfrm>
            <a:off x="5711677" y="3764351"/>
            <a:ext cx="171518" cy="4823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886168-3714-3907-C30F-4BEC7AEBFF1F}"/>
              </a:ext>
            </a:extLst>
          </p:cNvPr>
          <p:cNvCxnSpPr>
            <a:cxnSpLocks/>
          </p:cNvCxnSpPr>
          <p:nvPr/>
        </p:nvCxnSpPr>
        <p:spPr>
          <a:xfrm>
            <a:off x="9586040" y="3843951"/>
            <a:ext cx="199696" cy="518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3B79073-30D4-7B27-5CC1-373B3AC0D19F}"/>
              </a:ext>
            </a:extLst>
          </p:cNvPr>
          <p:cNvSpPr txBox="1"/>
          <p:nvPr/>
        </p:nvSpPr>
        <p:spPr>
          <a:xfrm>
            <a:off x="36567" y="381622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A92484-DA18-3DBC-B0A3-974C48F53FB6}"/>
              </a:ext>
            </a:extLst>
          </p:cNvPr>
          <p:cNvSpPr txBox="1"/>
          <p:nvPr/>
        </p:nvSpPr>
        <p:spPr>
          <a:xfrm>
            <a:off x="3953420" y="381622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8D46FE-AC07-5AE9-D4B2-41BF53A880D5}"/>
              </a:ext>
            </a:extLst>
          </p:cNvPr>
          <p:cNvSpPr txBox="1"/>
          <p:nvPr/>
        </p:nvSpPr>
        <p:spPr>
          <a:xfrm>
            <a:off x="7913328" y="430600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F72C09-BD25-40D5-9B17-EBD3C0B02F47}"/>
              </a:ext>
            </a:extLst>
          </p:cNvPr>
          <p:cNvSpPr txBox="1"/>
          <p:nvPr/>
        </p:nvSpPr>
        <p:spPr>
          <a:xfrm>
            <a:off x="26949" y="3431334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7B3AE0-DDDE-59D5-7D2A-7B0A4608513B}"/>
              </a:ext>
            </a:extLst>
          </p:cNvPr>
          <p:cNvSpPr txBox="1"/>
          <p:nvPr/>
        </p:nvSpPr>
        <p:spPr>
          <a:xfrm>
            <a:off x="3953420" y="3419855"/>
            <a:ext cx="349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F3BBFB-A7C2-A875-558B-DDFA542EAE65}"/>
              </a:ext>
            </a:extLst>
          </p:cNvPr>
          <p:cNvSpPr txBox="1"/>
          <p:nvPr/>
        </p:nvSpPr>
        <p:spPr>
          <a:xfrm>
            <a:off x="7955223" y="3522843"/>
            <a:ext cx="312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E7D1D0E-7B09-E394-DE97-E868D7F70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7412"/>
            <a:ext cx="4482644" cy="34381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52BE129-2075-33D9-80E9-9BBD47FA5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421" y="97923"/>
            <a:ext cx="4482644" cy="3438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F2EAD24-05C7-6088-B798-7B76099BD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083" y="108432"/>
            <a:ext cx="4482645" cy="3438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134" y="3224645"/>
            <a:ext cx="4480560" cy="3428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084" y="3234563"/>
            <a:ext cx="4480560" cy="3428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19" y="3224645"/>
            <a:ext cx="4480560" cy="342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0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29C5AAE-2EAE-CABA-2AF0-D4276CADC4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8" y="1094735"/>
            <a:ext cx="6100770" cy="466853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9ABD7D8-AF46-F9BA-1F99-6C18233C5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095620"/>
              </p:ext>
            </p:extLst>
          </p:nvPr>
        </p:nvGraphicFramePr>
        <p:xfrm>
          <a:off x="6344356" y="2066925"/>
          <a:ext cx="5384800" cy="1483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030">
                  <a:extLst>
                    <a:ext uri="{9D8B030D-6E8A-4147-A177-3AD203B41FA5}">
                      <a16:colId xmlns:a16="http://schemas.microsoft.com/office/drawing/2014/main" val="2781253050"/>
                    </a:ext>
                  </a:extLst>
                </a:gridCol>
                <a:gridCol w="1890325">
                  <a:extLst>
                    <a:ext uri="{9D8B030D-6E8A-4147-A177-3AD203B41FA5}">
                      <a16:colId xmlns:a16="http://schemas.microsoft.com/office/drawing/2014/main" val="3866305318"/>
                    </a:ext>
                  </a:extLst>
                </a:gridCol>
                <a:gridCol w="742244">
                  <a:extLst>
                    <a:ext uri="{9D8B030D-6E8A-4147-A177-3AD203B41FA5}">
                      <a16:colId xmlns:a16="http://schemas.microsoft.com/office/drawing/2014/main" val="3279242706"/>
                    </a:ext>
                  </a:extLst>
                </a:gridCol>
                <a:gridCol w="1346201">
                  <a:extLst>
                    <a:ext uri="{9D8B030D-6E8A-4147-A177-3AD203B41FA5}">
                      <a16:colId xmlns:a16="http://schemas.microsoft.com/office/drawing/2014/main" val="2850375653"/>
                    </a:ext>
                  </a:extLst>
                </a:gridCol>
              </a:tblGrid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Composition (nom.)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T</a:t>
                      </a:r>
                      <a:r>
                        <a:rPr lang="en-US" sz="1100" baseline="-25000" dirty="0" err="1"/>
                        <a:t>f</a:t>
                      </a:r>
                      <a:r>
                        <a:rPr lang="en-US" sz="1100" baseline="0" dirty="0"/>
                        <a:t> (300 Hz) (K)</a:t>
                      </a:r>
                      <a:endParaRPr lang="en-US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E</a:t>
                      </a:r>
                      <a:r>
                        <a:rPr lang="en-US" sz="1100" baseline="-25000" dirty="0" err="1"/>
                        <a:t>a</a:t>
                      </a:r>
                      <a:r>
                        <a:rPr lang="en-US" sz="1100" baseline="0" dirty="0"/>
                        <a:t> (K)</a:t>
                      </a:r>
                      <a:endParaRPr lang="en-US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ω</a:t>
                      </a:r>
                      <a:r>
                        <a:rPr lang="el-GR" sz="11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n-US" sz="11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(Hz)</a:t>
                      </a:r>
                      <a:endParaRPr lang="en-US" sz="1100" dirty="0"/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3129563801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BCAO-10% V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2.73 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85.0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1.06 x 10</a:t>
                      </a:r>
                      <a:r>
                        <a:rPr lang="en-US" sz="1100" baseline="30000" dirty="0"/>
                        <a:t>16</a:t>
                      </a:r>
                      <a:endParaRPr lang="en-US" sz="1100" dirty="0"/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2041547196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BCAO-15% V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2.63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53.7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2.16 x 10</a:t>
                      </a:r>
                      <a:r>
                        <a:rPr lang="en-US" sz="1100" baseline="30000" dirty="0"/>
                        <a:t>11</a:t>
                      </a:r>
                      <a:endParaRPr lang="en-US" sz="1100" dirty="0"/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3140684398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BCAO-20% V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2.79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56.8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2.14 x 10</a:t>
                      </a:r>
                      <a:r>
                        <a:rPr lang="en-US" sz="1100" baseline="30000" dirty="0"/>
                        <a:t>11</a:t>
                      </a:r>
                      <a:endParaRPr lang="en-US" sz="1100" dirty="0"/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87831864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A17414D-FA76-F9AB-2EFE-35D67F4FA55B}"/>
              </a:ext>
            </a:extLst>
          </p:cNvPr>
          <p:cNvSpPr txBox="1"/>
          <p:nvPr/>
        </p:nvSpPr>
        <p:spPr>
          <a:xfrm>
            <a:off x="6344358" y="3819483"/>
            <a:ext cx="3883179" cy="646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 err="1"/>
              <a:t>E</a:t>
            </a:r>
            <a:r>
              <a:rPr lang="en-US" sz="1801" baseline="-25000" dirty="0" err="1"/>
              <a:t>a</a:t>
            </a:r>
            <a:r>
              <a:rPr lang="en-US" sz="1801" baseline="-25000" dirty="0"/>
              <a:t> </a:t>
            </a:r>
            <a:r>
              <a:rPr lang="en-US" sz="1801" dirty="0"/>
              <a:t>= </a:t>
            </a:r>
            <a:r>
              <a:rPr lang="en-US" sz="1801"/>
              <a:t>average thermal activation </a:t>
            </a:r>
            <a:r>
              <a:rPr lang="en-US" sz="1801" dirty="0"/>
              <a:t>energy</a:t>
            </a:r>
            <a:r>
              <a:rPr lang="en-US" sz="1801"/>
              <a:t>; </a:t>
            </a:r>
          </a:p>
          <a:p>
            <a:r>
              <a:rPr lang="el-GR" sz="1801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l-GR" sz="1801" baseline="-25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801" dirty="0">
                <a:latin typeface="Calibri" panose="020F0502020204030204" pitchFamily="34" charset="0"/>
                <a:cs typeface="Calibri" panose="020F0502020204030204" pitchFamily="34" charset="0"/>
              </a:rPr>
              <a:t> = characteristic frequency</a:t>
            </a:r>
            <a:endParaRPr lang="en-US" sz="180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BD728B-CC26-9022-91DB-04D4A40DEE18}"/>
              </a:ext>
            </a:extLst>
          </p:cNvPr>
          <p:cNvSpPr txBox="1"/>
          <p:nvPr/>
        </p:nvSpPr>
        <p:spPr>
          <a:xfrm>
            <a:off x="6445955" y="4605515"/>
            <a:ext cx="4895956" cy="646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For conventional glassy systems, </a:t>
            </a:r>
            <a:r>
              <a:rPr lang="el-GR" sz="1801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l-GR" sz="180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80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1" dirty="0"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en-US" sz="1801" dirty="0"/>
              <a:t>10</a:t>
            </a:r>
            <a:r>
              <a:rPr lang="en-US" sz="1801" baseline="30000" dirty="0"/>
              <a:t>10</a:t>
            </a:r>
            <a:r>
              <a:rPr lang="en-US" sz="1801" dirty="0"/>
              <a:t>- 10</a:t>
            </a:r>
            <a:r>
              <a:rPr lang="en-US" sz="1801" baseline="30000" dirty="0"/>
              <a:t>13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Cluster glasses closer to </a:t>
            </a:r>
            <a:r>
              <a:rPr lang="el-GR" sz="1801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l-GR" sz="180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80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1" dirty="0"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en-US" sz="1801" dirty="0"/>
              <a:t>10</a:t>
            </a:r>
            <a:r>
              <a:rPr lang="en-US" sz="1801" baseline="30000" dirty="0"/>
              <a:t>16</a:t>
            </a:r>
            <a:endParaRPr lang="en-US" sz="1801" dirty="0"/>
          </a:p>
        </p:txBody>
      </p:sp>
    </p:spTree>
    <p:extLst>
      <p:ext uri="{BB962C8B-B14F-4D97-AF65-F5344CB8AC3E}">
        <p14:creationId xmlns:p14="http://schemas.microsoft.com/office/powerpoint/2010/main" val="778619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41" y="0"/>
            <a:ext cx="896011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598" y="899668"/>
            <a:ext cx="2085975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19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88" y="105477"/>
            <a:ext cx="8695950" cy="665580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4458790" y="1895475"/>
            <a:ext cx="1932485" cy="2023382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87267" y="1495365"/>
            <a:ext cx="511680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t" anchorCtr="1">
            <a:spAutoFit/>
          </a:bodyPr>
          <a:lstStyle/>
          <a:p>
            <a:pPr algn="ctr"/>
            <a:r>
              <a:rPr lang="en-US" sz="2000" b="1" dirty="0" smtClean="0"/>
              <a:t>x</a:t>
            </a:r>
            <a:r>
              <a:rPr lang="en-US" b="1" dirty="0"/>
              <a:t>↑</a:t>
            </a:r>
          </a:p>
        </p:txBody>
      </p:sp>
    </p:spTree>
    <p:extLst>
      <p:ext uri="{BB962C8B-B14F-4D97-AF65-F5344CB8AC3E}">
        <p14:creationId xmlns:p14="http://schemas.microsoft.com/office/powerpoint/2010/main" val="232934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B5831652-4FA6-75DB-6825-D45E6D576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31" y="8794"/>
            <a:ext cx="8961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83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42" y="0"/>
            <a:ext cx="8960115" cy="6857999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3653389" y="1256306"/>
            <a:ext cx="393826" cy="4548146"/>
          </a:xfrm>
          <a:custGeom>
            <a:avLst/>
            <a:gdLst>
              <a:gd name="connsiteX0" fmla="*/ 7950 w 429369"/>
              <a:gd name="connsiteY0" fmla="*/ 4548146 h 4548146"/>
              <a:gd name="connsiteX1" fmla="*/ 15902 w 429369"/>
              <a:gd name="connsiteY1" fmla="*/ 3880237 h 4548146"/>
              <a:gd name="connsiteX2" fmla="*/ 151074 w 429369"/>
              <a:gd name="connsiteY2" fmla="*/ 2075290 h 4548146"/>
              <a:gd name="connsiteX3" fmla="*/ 429369 w 429369"/>
              <a:gd name="connsiteY3" fmla="*/ 0 h 4548146"/>
              <a:gd name="connsiteX4" fmla="*/ 429369 w 429369"/>
              <a:gd name="connsiteY4" fmla="*/ 0 h 4548146"/>
              <a:gd name="connsiteX0" fmla="*/ 3912 w 425331"/>
              <a:gd name="connsiteY0" fmla="*/ 4548146 h 4548146"/>
              <a:gd name="connsiteX1" fmla="*/ 11864 w 425331"/>
              <a:gd name="connsiteY1" fmla="*/ 3880237 h 4548146"/>
              <a:gd name="connsiteX2" fmla="*/ 69750 w 425331"/>
              <a:gd name="connsiteY2" fmla="*/ 2170706 h 4548146"/>
              <a:gd name="connsiteX3" fmla="*/ 425331 w 425331"/>
              <a:gd name="connsiteY3" fmla="*/ 0 h 4548146"/>
              <a:gd name="connsiteX4" fmla="*/ 425331 w 425331"/>
              <a:gd name="connsiteY4" fmla="*/ 0 h 454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31" h="4548146">
                <a:moveTo>
                  <a:pt x="3912" y="4548146"/>
                </a:moveTo>
                <a:cubicBezTo>
                  <a:pt x="-4039" y="4420263"/>
                  <a:pt x="891" y="4276477"/>
                  <a:pt x="11864" y="3880237"/>
                </a:cubicBezTo>
                <a:cubicBezTo>
                  <a:pt x="22837" y="3483997"/>
                  <a:pt x="839" y="2817412"/>
                  <a:pt x="69750" y="2170706"/>
                </a:cubicBezTo>
                <a:cubicBezTo>
                  <a:pt x="138661" y="1524000"/>
                  <a:pt x="425331" y="0"/>
                  <a:pt x="425331" y="0"/>
                </a:cubicBezTo>
                <a:lnTo>
                  <a:pt x="425331" y="0"/>
                </a:lnTo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42" y="0"/>
            <a:ext cx="8960115" cy="685799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702629" y="1314994"/>
            <a:ext cx="4543" cy="447355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25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B3A9986-5177-3B47-15AA-513FD33F6AAA}"/>
              </a:ext>
            </a:extLst>
          </p:cNvPr>
          <p:cNvSpPr txBox="1"/>
          <p:nvPr/>
        </p:nvSpPr>
        <p:spPr>
          <a:xfrm>
            <a:off x="36567" y="381622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F56A65-BCB4-3D9D-05EB-12CCF0085502}"/>
              </a:ext>
            </a:extLst>
          </p:cNvPr>
          <p:cNvSpPr txBox="1"/>
          <p:nvPr/>
        </p:nvSpPr>
        <p:spPr>
          <a:xfrm>
            <a:off x="3953420" y="381622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4ADFC2-E28D-5E1B-9A60-3BBACCE4F486}"/>
              </a:ext>
            </a:extLst>
          </p:cNvPr>
          <p:cNvSpPr txBox="1"/>
          <p:nvPr/>
        </p:nvSpPr>
        <p:spPr>
          <a:xfrm>
            <a:off x="7913328" y="430600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2FD8C3-14AE-D91B-1D30-9FD8475751D1}"/>
              </a:ext>
            </a:extLst>
          </p:cNvPr>
          <p:cNvSpPr txBox="1"/>
          <p:nvPr/>
        </p:nvSpPr>
        <p:spPr>
          <a:xfrm>
            <a:off x="26949" y="3431334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360586-B638-893C-5807-A569ED7BAC6A}"/>
              </a:ext>
            </a:extLst>
          </p:cNvPr>
          <p:cNvSpPr txBox="1"/>
          <p:nvPr/>
        </p:nvSpPr>
        <p:spPr>
          <a:xfrm>
            <a:off x="3953420" y="3419855"/>
            <a:ext cx="349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C57D16-DDA4-D9CD-35A6-F6B8752C5C96}"/>
              </a:ext>
            </a:extLst>
          </p:cNvPr>
          <p:cNvSpPr txBox="1"/>
          <p:nvPr/>
        </p:nvSpPr>
        <p:spPr>
          <a:xfrm>
            <a:off x="7965858" y="3480310"/>
            <a:ext cx="312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952" y="154163"/>
            <a:ext cx="4480560" cy="34282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952" y="3199193"/>
            <a:ext cx="4480560" cy="34282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047" y="151422"/>
            <a:ext cx="4480560" cy="34282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047" y="3194405"/>
            <a:ext cx="4480560" cy="34282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285" y="146635"/>
            <a:ext cx="4480560" cy="34282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285" y="3189618"/>
            <a:ext cx="4480560" cy="34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07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2"/>
            <a:ext cx="4480560" cy="3429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88" y="27877"/>
            <a:ext cx="4480560" cy="3429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9138"/>
            <a:ext cx="4480560" cy="3429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900" y="3240953"/>
            <a:ext cx="4480560" cy="3429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3A9986-5177-3B47-15AA-513FD33F6AAA}"/>
              </a:ext>
            </a:extLst>
          </p:cNvPr>
          <p:cNvSpPr txBox="1"/>
          <p:nvPr/>
        </p:nvSpPr>
        <p:spPr>
          <a:xfrm>
            <a:off x="128275" y="267322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F56A65-BCB4-3D9D-05EB-12CCF0085502}"/>
              </a:ext>
            </a:extLst>
          </p:cNvPr>
          <p:cNvSpPr txBox="1"/>
          <p:nvPr/>
        </p:nvSpPr>
        <p:spPr>
          <a:xfrm>
            <a:off x="3992376" y="267322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2FD8C3-14AE-D91B-1D30-9FD8475751D1}"/>
              </a:ext>
            </a:extLst>
          </p:cNvPr>
          <p:cNvSpPr txBox="1"/>
          <p:nvPr/>
        </p:nvSpPr>
        <p:spPr>
          <a:xfrm>
            <a:off x="111115" y="3468227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360586-B638-893C-5807-A569ED7BAC6A}"/>
              </a:ext>
            </a:extLst>
          </p:cNvPr>
          <p:cNvSpPr txBox="1"/>
          <p:nvPr/>
        </p:nvSpPr>
        <p:spPr>
          <a:xfrm>
            <a:off x="3984834" y="3457420"/>
            <a:ext cx="349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287" y="27877"/>
            <a:ext cx="4480560" cy="34293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4ADFC2-E28D-5E1B-9A60-3BBACCE4F486}"/>
              </a:ext>
            </a:extLst>
          </p:cNvPr>
          <p:cNvSpPr txBox="1"/>
          <p:nvPr/>
        </p:nvSpPr>
        <p:spPr>
          <a:xfrm>
            <a:off x="7846775" y="316300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799" y="3240952"/>
            <a:ext cx="4480560" cy="34293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C57D16-DDA4-D9CD-35A6-F6B8752C5C96}"/>
              </a:ext>
            </a:extLst>
          </p:cNvPr>
          <p:cNvSpPr txBox="1"/>
          <p:nvPr/>
        </p:nvSpPr>
        <p:spPr>
          <a:xfrm>
            <a:off x="7869992" y="3468227"/>
            <a:ext cx="312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f)</a:t>
            </a:r>
          </a:p>
        </p:txBody>
      </p:sp>
    </p:spTree>
    <p:extLst>
      <p:ext uri="{BB962C8B-B14F-4D97-AF65-F5344CB8AC3E}">
        <p14:creationId xmlns:p14="http://schemas.microsoft.com/office/powerpoint/2010/main" val="258104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0FFE7-90EA-4701-B548-75D8D79E0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92" y="365127"/>
            <a:ext cx="5167454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BaCo</a:t>
            </a:r>
            <a:r>
              <a:rPr lang="en-US" baseline="-25000" dirty="0">
                <a:solidFill>
                  <a:schemeClr val="accent1"/>
                </a:solidFill>
              </a:rPr>
              <a:t>2</a:t>
            </a:r>
            <a:r>
              <a:rPr lang="en-US" dirty="0">
                <a:solidFill>
                  <a:schemeClr val="accent1"/>
                </a:solidFill>
              </a:rPr>
              <a:t>(AsO</a:t>
            </a:r>
            <a:r>
              <a:rPr lang="en-US" baseline="-25000" dirty="0">
                <a:solidFill>
                  <a:schemeClr val="accent1"/>
                </a:solidFill>
              </a:rPr>
              <a:t>4</a:t>
            </a:r>
            <a:r>
              <a:rPr lang="en-US" dirty="0">
                <a:solidFill>
                  <a:schemeClr val="accent1"/>
                </a:solidFill>
              </a:rPr>
              <a:t>)</a:t>
            </a:r>
            <a:r>
              <a:rPr lang="en-US" baseline="-25000" dirty="0">
                <a:solidFill>
                  <a:schemeClr val="accent1"/>
                </a:solidFill>
              </a:rPr>
              <a:t>2</a:t>
            </a:r>
            <a:r>
              <a:rPr lang="en-US" dirty="0">
                <a:solidFill>
                  <a:schemeClr val="accent1"/>
                </a:solidFill>
              </a:rPr>
              <a:t> (BCAO)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D1ECB-E698-4654-84F4-E65ADF581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1" cy="267919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BaCo</a:t>
            </a:r>
            <a:r>
              <a:rPr lang="en-US" baseline="-25000" dirty="0"/>
              <a:t>2</a:t>
            </a:r>
            <a:r>
              <a:rPr lang="en-US" dirty="0"/>
              <a:t>(AsO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  <a:r>
              <a:rPr lang="en-US" dirty="0"/>
              <a:t>, or BCAO, has been one of the most intensely-studied Kitaev spin liquid candidates in recent years.</a:t>
            </a:r>
          </a:p>
          <a:p>
            <a:r>
              <a:rPr lang="en-US" dirty="0"/>
              <a:t>Believed to possess only weak Heisenberg and other non-Kitaev interactions. </a:t>
            </a:r>
          </a:p>
          <a:p>
            <a:pPr lvl="1"/>
            <a:r>
              <a:rPr lang="en-US" dirty="0"/>
              <a:t>Largely owing to the slight trigonal distortion of the Co octahedra.</a:t>
            </a:r>
          </a:p>
          <a:p>
            <a:r>
              <a:rPr lang="en-US" dirty="0"/>
              <a:t>Interplanar AFM interactions are largely suppressed by the application of a weak (0.5 T) field, producing a nonmagnetic state.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B814C5-9575-45BA-8577-F19411B87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595" y="963839"/>
            <a:ext cx="922293" cy="675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AE6978-1DA6-43B7-8782-9C4CBCACE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766" y="1291101"/>
            <a:ext cx="1853481" cy="29130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DB3844-C9BA-4222-8C96-95F40EA295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8" t="11616" r="7800" b="7293"/>
          <a:stretch/>
        </p:blipFill>
        <p:spPr>
          <a:xfrm>
            <a:off x="10584264" y="2198720"/>
            <a:ext cx="944546" cy="550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1BBF1F-31CD-4D22-A51B-B6FB7BAD1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6845" y="4459067"/>
            <a:ext cx="1650000" cy="1569202"/>
          </a:xfrm>
          <a:prstGeom prst="rect">
            <a:avLst/>
          </a:prstGeom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F2D9CB41-C518-435D-9891-5A4512E1F9F9}"/>
              </a:ext>
            </a:extLst>
          </p:cNvPr>
          <p:cNvSpPr/>
          <p:nvPr/>
        </p:nvSpPr>
        <p:spPr>
          <a:xfrm rot="16200000">
            <a:off x="7935041" y="4986493"/>
            <a:ext cx="415291" cy="3848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BA0E4C08-1C44-4F16-908C-B3DD4AA34F8C}"/>
              </a:ext>
            </a:extLst>
          </p:cNvPr>
          <p:cNvSpPr/>
          <p:nvPr/>
        </p:nvSpPr>
        <p:spPr>
          <a:xfrm rot="973711">
            <a:off x="8080384" y="4988799"/>
            <a:ext cx="357028" cy="296615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ED8620-4560-46FE-9B3F-E69C600CD798}"/>
              </a:ext>
            </a:extLst>
          </p:cNvPr>
          <p:cNvSpPr txBox="1"/>
          <p:nvPr/>
        </p:nvSpPr>
        <p:spPr>
          <a:xfrm rot="19093883">
            <a:off x="7640973" y="4688559"/>
            <a:ext cx="70122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1" dirty="0">
                <a:solidFill>
                  <a:schemeClr val="accent1"/>
                </a:solidFill>
              </a:rPr>
              <a:t>92.3</a:t>
            </a:r>
            <a:r>
              <a:rPr lang="en-US" sz="1001" dirty="0">
                <a:solidFill>
                  <a:schemeClr val="accent1"/>
                </a:solidFill>
                <a:latin typeface="Roboto" panose="02000000000000000000" pitchFamily="2" charset="0"/>
              </a:rPr>
              <a:t>°</a:t>
            </a:r>
            <a:endParaRPr lang="en-US" sz="1001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7E2DDE-CAB5-49F2-B62B-2391FFA1B581}"/>
              </a:ext>
            </a:extLst>
          </p:cNvPr>
          <p:cNvSpPr txBox="1"/>
          <p:nvPr/>
        </p:nvSpPr>
        <p:spPr>
          <a:xfrm rot="2955157">
            <a:off x="8306601" y="4892275"/>
            <a:ext cx="70122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1" dirty="0"/>
              <a:t>85.7</a:t>
            </a:r>
            <a:r>
              <a:rPr lang="en-US" sz="1001" dirty="0">
                <a:latin typeface="Roboto" panose="02000000000000000000" pitchFamily="2" charset="0"/>
              </a:rPr>
              <a:t>°</a:t>
            </a:r>
            <a:endParaRPr lang="en-US" sz="100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A28B6B-93CA-4D8D-94F6-6B25974231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74" r="9104"/>
          <a:stretch/>
        </p:blipFill>
        <p:spPr>
          <a:xfrm>
            <a:off x="8917394" y="2499328"/>
            <a:ext cx="2345995" cy="220161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3D6872C-4274-4A9D-BEBB-E22A2C62B75C}"/>
              </a:ext>
            </a:extLst>
          </p:cNvPr>
          <p:cNvCxnSpPr>
            <a:cxnSpLocks/>
          </p:cNvCxnSpPr>
          <p:nvPr/>
        </p:nvCxnSpPr>
        <p:spPr>
          <a:xfrm>
            <a:off x="8378558" y="2339138"/>
            <a:ext cx="778859" cy="4726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E6A9157-3C5E-4CCB-A4CA-ABB27C572B8E}"/>
              </a:ext>
            </a:extLst>
          </p:cNvPr>
          <p:cNvCxnSpPr>
            <a:cxnSpLocks/>
          </p:cNvCxnSpPr>
          <p:nvPr/>
        </p:nvCxnSpPr>
        <p:spPr>
          <a:xfrm flipH="1">
            <a:off x="8767990" y="4177810"/>
            <a:ext cx="692764" cy="6540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317B2D2-3C8D-4B37-9074-2CD61B2BA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912252" y="4438285"/>
            <a:ext cx="1657580" cy="20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15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74E7FF5-1163-4877-9F34-7CFABD3B02F5}"/>
              </a:ext>
            </a:extLst>
          </p:cNvPr>
          <p:cNvSpPr txBox="1"/>
          <p:nvPr/>
        </p:nvSpPr>
        <p:spPr>
          <a:xfrm>
            <a:off x="6915083" y="1099846"/>
            <a:ext cx="689612" cy="30469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P</a:t>
            </a:r>
          </a:p>
          <a:p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V</a:t>
            </a:r>
          </a:p>
          <a:p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Sb</a:t>
            </a:r>
          </a:p>
          <a:p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F0542D-299E-4793-AC8C-ADAAA1E157C4}"/>
              </a:ext>
            </a:extLst>
          </p:cNvPr>
          <p:cNvSpPr txBox="1">
            <a:spLocks/>
          </p:cNvSpPr>
          <p:nvPr/>
        </p:nvSpPr>
        <p:spPr>
          <a:xfrm>
            <a:off x="333240" y="1717227"/>
            <a:ext cx="4278686" cy="4351339"/>
          </a:xfrm>
          <a:prstGeom prst="rect">
            <a:avLst/>
          </a:prstGeom>
        </p:spPr>
        <p:txBody>
          <a:bodyPr vert="horz" lIns="91440" tIns="45721" rIns="91440" bIns="45721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1" dirty="0"/>
              <a:t>In order to reduce the degree of the trigonal distortion of the Co octahedra, various substitutions were attempted. </a:t>
            </a:r>
          </a:p>
          <a:p>
            <a:r>
              <a:rPr lang="en-US" sz="2201" dirty="0"/>
              <a:t>The most promising appears to be partial substitution of As with V.</a:t>
            </a:r>
          </a:p>
          <a:p>
            <a:pPr lvl="1"/>
            <a:r>
              <a:rPr lang="en-US" sz="2201" dirty="0"/>
              <a:t>Correspond to a roughly </a:t>
            </a:r>
            <a:r>
              <a:rPr lang="en-US" sz="2201" dirty="0">
                <a:ea typeface="DengXian" panose="02010600030101010101" pitchFamily="2" charset="-122"/>
                <a:cs typeface="Times New Roman" panose="02020603050405020304" pitchFamily="18" charset="0"/>
              </a:rPr>
              <a:t>0.95 Å contraction and 0.01 Å expansion of the c-axis and a-axis, respectively.</a:t>
            </a:r>
            <a:endParaRPr lang="en-US" sz="2201" dirty="0"/>
          </a:p>
          <a:p>
            <a:r>
              <a:rPr lang="en-US" sz="2201" dirty="0"/>
              <a:t>Samples crystallize nicely from the melt, without a particular temperature gradient or cooling rate.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731CF-1540-409A-91D2-23ECA0991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7465" r="70757" b="18575"/>
          <a:stretch/>
        </p:blipFill>
        <p:spPr bwMode="auto">
          <a:xfrm rot="10800000">
            <a:off x="9587141" y="3738713"/>
            <a:ext cx="2122759" cy="32442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FBCC63-B321-425D-BBA9-AD91DBE78664}"/>
              </a:ext>
            </a:extLst>
          </p:cNvPr>
          <p:cNvSpPr txBox="1"/>
          <p:nvPr/>
        </p:nvSpPr>
        <p:spPr>
          <a:xfrm>
            <a:off x="5522827" y="1615441"/>
            <a:ext cx="2920992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9933FF"/>
                </a:solidFill>
              </a:rPr>
              <a:t>Ba</a:t>
            </a:r>
            <a:r>
              <a:rPr lang="en-US" sz="4000" dirty="0"/>
              <a:t>Co</a:t>
            </a:r>
            <a:r>
              <a:rPr lang="en-US" sz="4000" baseline="-25000" dirty="0"/>
              <a:t>2</a:t>
            </a:r>
            <a:r>
              <a:rPr lang="en-US" sz="4000" dirty="0"/>
              <a:t>(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As</a:t>
            </a:r>
            <a:r>
              <a:rPr lang="en-US" sz="4000" dirty="0"/>
              <a:t>O</a:t>
            </a:r>
            <a:r>
              <a:rPr lang="en-US" sz="4000" baseline="-25000" dirty="0"/>
              <a:t>4</a:t>
            </a:r>
            <a:r>
              <a:rPr lang="en-US" sz="4000" dirty="0"/>
              <a:t>)</a:t>
            </a:r>
            <a:r>
              <a:rPr lang="en-US" sz="4000" baseline="-25000" dirty="0"/>
              <a:t>2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5D98DE-ABEB-4315-B99D-E5BDB03B639E}"/>
              </a:ext>
            </a:extLst>
          </p:cNvPr>
          <p:cNvSpPr txBox="1"/>
          <p:nvPr/>
        </p:nvSpPr>
        <p:spPr>
          <a:xfrm>
            <a:off x="5522827" y="438126"/>
            <a:ext cx="718466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9933FF"/>
                </a:solidFill>
              </a:rPr>
              <a:t>Pb</a:t>
            </a:r>
          </a:p>
          <a:p>
            <a:r>
              <a:rPr lang="en-US" sz="4000" dirty="0">
                <a:solidFill>
                  <a:srgbClr val="9933FF"/>
                </a:solidFill>
              </a:rPr>
              <a:t>Sr</a:t>
            </a:r>
            <a:endParaRPr lang="en-US" sz="4000" dirty="0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D8BEB078-95FD-444F-B756-41786E634490}"/>
              </a:ext>
            </a:extLst>
          </p:cNvPr>
          <p:cNvGraphicFramePr>
            <a:graphicFrameLocks noGrp="1"/>
          </p:cNvGraphicFramePr>
          <p:nvPr/>
        </p:nvGraphicFramePr>
        <p:xfrm>
          <a:off x="8903413" y="320040"/>
          <a:ext cx="2915128" cy="359665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232764">
                  <a:extLst>
                    <a:ext uri="{9D8B030D-6E8A-4147-A177-3AD203B41FA5}">
                      <a16:colId xmlns:a16="http://schemas.microsoft.com/office/drawing/2014/main" val="3432156236"/>
                    </a:ext>
                  </a:extLst>
                </a:gridCol>
                <a:gridCol w="1682364">
                  <a:extLst>
                    <a:ext uri="{9D8B030D-6E8A-4147-A177-3AD203B41FA5}">
                      <a16:colId xmlns:a16="http://schemas.microsoft.com/office/drawing/2014/main" val="39391560"/>
                    </a:ext>
                  </a:extLst>
                </a:gridCol>
              </a:tblGrid>
              <a:tr h="8500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[TO</a:t>
                      </a:r>
                      <a:r>
                        <a:rPr kumimoji="0" lang="en-US" sz="2500" b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4</a:t>
                      </a: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]</a:t>
                      </a:r>
                      <a:r>
                        <a:rPr kumimoji="0" lang="en-US" sz="25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3-</a:t>
                      </a:r>
                      <a:endParaRPr kumimoji="0" lang="en-US" sz="25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45721" marB="4572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T-O bond length</a:t>
                      </a:r>
                      <a:endParaRPr kumimoji="0" lang="en-US" sz="25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45721" marB="45721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121160"/>
                  </a:ext>
                </a:extLst>
              </a:tr>
              <a:tr h="470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(PO</a:t>
                      </a:r>
                      <a:r>
                        <a:rPr kumimoji="0" lang="en-US" sz="2500" b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4</a:t>
                      </a: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)</a:t>
                      </a:r>
                      <a:r>
                        <a:rPr kumimoji="0" lang="en-US" sz="25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3-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45721" marB="4572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1.50-1.60 Å</a:t>
                      </a:r>
                      <a:endParaRPr kumimoji="0" lang="en-US" sz="25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45721" marB="4572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298129"/>
                  </a:ext>
                </a:extLst>
              </a:tr>
              <a:tr h="470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(AsO</a:t>
                      </a:r>
                      <a:r>
                        <a:rPr kumimoji="0" lang="en-US" sz="2500" b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4</a:t>
                      </a: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)</a:t>
                      </a:r>
                      <a:r>
                        <a:rPr kumimoji="0" lang="en-US" sz="25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3-    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45721" marB="4572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1.70 Å</a:t>
                      </a:r>
                      <a:endParaRPr kumimoji="0" lang="en-US" sz="25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45721" marB="4572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869953"/>
                  </a:ext>
                </a:extLst>
              </a:tr>
              <a:tr h="470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(VO</a:t>
                      </a:r>
                      <a:r>
                        <a:rPr kumimoji="0" lang="en-US" sz="2500" b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4</a:t>
                      </a: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)</a:t>
                      </a:r>
                      <a:r>
                        <a:rPr kumimoji="0" lang="en-US" sz="25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3-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45721" marB="4572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1.72 Å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45721" marB="4572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914777"/>
                  </a:ext>
                </a:extLst>
              </a:tr>
              <a:tr h="470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(NbO</a:t>
                      </a:r>
                      <a:r>
                        <a:rPr kumimoji="0" lang="en-US" sz="2500" b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4</a:t>
                      </a: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)</a:t>
                      </a:r>
                      <a:r>
                        <a:rPr kumimoji="0" lang="en-US" sz="25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3-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45721" marB="4572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1.82 Å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45721" marB="4572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999384"/>
                  </a:ext>
                </a:extLst>
              </a:tr>
              <a:tr h="470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(SbO</a:t>
                      </a:r>
                      <a:r>
                        <a:rPr kumimoji="0" lang="en-US" sz="2500" b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4</a:t>
                      </a: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)</a:t>
                      </a:r>
                      <a:r>
                        <a:rPr kumimoji="0" lang="en-US" sz="25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3-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45721" marB="4572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1.95 Å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45721" marB="4572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860463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96B12B27-8B6F-4A05-8467-38FD01D84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60" y="3944596"/>
            <a:ext cx="2311449" cy="17559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B2E35F-71A6-4645-A68E-BE8AEF821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001" y="3892898"/>
            <a:ext cx="1690073" cy="1807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1D9CF5-5204-4B5A-8EE4-3598A8E34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7784" y="5188965"/>
            <a:ext cx="693001" cy="8300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A8FC14-B262-4FD4-B4AA-F6669E9F2B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75"/>
          <a:stretch/>
        </p:blipFill>
        <p:spPr>
          <a:xfrm>
            <a:off x="4907807" y="5360860"/>
            <a:ext cx="916955" cy="6672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5B58B0-523E-4F73-A34B-32135A71F330}"/>
              </a:ext>
            </a:extLst>
          </p:cNvPr>
          <p:cNvSpPr txBox="1"/>
          <p:nvPr/>
        </p:nvSpPr>
        <p:spPr>
          <a:xfrm>
            <a:off x="4878565" y="5287752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7557F2-4835-4174-89A1-C12F25B1D729}"/>
              </a:ext>
            </a:extLst>
          </p:cNvPr>
          <p:cNvSpPr txBox="1"/>
          <p:nvPr/>
        </p:nvSpPr>
        <p:spPr>
          <a:xfrm>
            <a:off x="5606765" y="5705967"/>
            <a:ext cx="282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9272010D-FD4E-4129-A0A2-4B23390A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75" y="553910"/>
            <a:ext cx="4768565" cy="551996"/>
          </a:xfrm>
        </p:spPr>
        <p:txBody>
          <a:bodyPr>
            <a:normAutofit fontScale="90000"/>
          </a:bodyPr>
          <a:lstStyle/>
          <a:p>
            <a:r>
              <a:rPr lang="en-US" dirty="0"/>
              <a:t>Substitutions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DE1436-AA07-4720-A294-59B480839FD2}"/>
              </a:ext>
            </a:extLst>
          </p:cNvPr>
          <p:cNvSpPr txBox="1"/>
          <p:nvPr/>
        </p:nvSpPr>
        <p:spPr>
          <a:xfrm>
            <a:off x="9530409" y="6168628"/>
            <a:ext cx="2515304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Rep. BCAO-V-10% crystal</a:t>
            </a:r>
          </a:p>
        </p:txBody>
      </p:sp>
    </p:spTree>
    <p:extLst>
      <p:ext uri="{BB962C8B-B14F-4D97-AF65-F5344CB8AC3E}">
        <p14:creationId xmlns:p14="http://schemas.microsoft.com/office/powerpoint/2010/main" val="2486855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F9F7C3-7077-4873-AE7B-992C359CD47A}"/>
              </a:ext>
            </a:extLst>
          </p:cNvPr>
          <p:cNvSpPr txBox="1"/>
          <p:nvPr/>
        </p:nvSpPr>
        <p:spPr>
          <a:xfrm>
            <a:off x="1702578" y="3862726"/>
            <a:ext cx="1520737" cy="923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BaCo</a:t>
            </a:r>
            <a:r>
              <a:rPr lang="en-US" sz="1801" baseline="-25000" dirty="0"/>
              <a:t>2</a:t>
            </a:r>
            <a:r>
              <a:rPr lang="en-US" sz="1801" dirty="0"/>
              <a:t>(AsO</a:t>
            </a:r>
            <a:r>
              <a:rPr lang="en-US" sz="1801" baseline="-25000" dirty="0"/>
              <a:t>4</a:t>
            </a:r>
            <a:r>
              <a:rPr lang="en-US" sz="1801" dirty="0"/>
              <a:t>)</a:t>
            </a:r>
            <a:r>
              <a:rPr lang="en-US" sz="1801" baseline="-25000" dirty="0"/>
              <a:t>2</a:t>
            </a:r>
          </a:p>
          <a:p>
            <a:pPr algn="ctr"/>
            <a:endParaRPr lang="en-US" sz="1801" dirty="0"/>
          </a:p>
          <a:p>
            <a:pPr algn="ctr"/>
            <a:r>
              <a:rPr lang="en-US" sz="1801" dirty="0"/>
              <a:t>R-3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FE3891-A9FB-48BC-BFC3-DEB8C8D16CDF}"/>
              </a:ext>
            </a:extLst>
          </p:cNvPr>
          <p:cNvSpPr txBox="1"/>
          <p:nvPr/>
        </p:nvSpPr>
        <p:spPr>
          <a:xfrm>
            <a:off x="9637946" y="3862726"/>
            <a:ext cx="1322991" cy="923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1" dirty="0"/>
              <a:t>BaCo</a:t>
            </a:r>
            <a:r>
              <a:rPr lang="en-US" sz="1801" baseline="-25000" dirty="0"/>
              <a:t>2</a:t>
            </a:r>
            <a:r>
              <a:rPr lang="en-US" sz="1801" dirty="0"/>
              <a:t>(VO</a:t>
            </a:r>
            <a:r>
              <a:rPr lang="en-US" sz="1801" baseline="-25000" dirty="0"/>
              <a:t>4</a:t>
            </a:r>
            <a:r>
              <a:rPr lang="en-US" sz="1801" dirty="0"/>
              <a:t>)</a:t>
            </a:r>
            <a:r>
              <a:rPr lang="en-US" sz="1801" baseline="-25000" dirty="0"/>
              <a:t>2</a:t>
            </a:r>
          </a:p>
          <a:p>
            <a:pPr algn="ctr"/>
            <a:endParaRPr lang="en-US" sz="1801" dirty="0"/>
          </a:p>
          <a:p>
            <a:pPr algn="ctr"/>
            <a:r>
              <a:rPr lang="en-US" sz="1801" dirty="0"/>
              <a:t>I41/</a:t>
            </a:r>
            <a:r>
              <a:rPr lang="en-US" sz="1801" dirty="0" err="1"/>
              <a:t>acd</a:t>
            </a:r>
            <a:endParaRPr lang="en-US" sz="180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1237F8-9480-47C5-A66E-02F9BDD04C8B}"/>
              </a:ext>
            </a:extLst>
          </p:cNvPr>
          <p:cNvSpPr txBox="1"/>
          <p:nvPr/>
        </p:nvSpPr>
        <p:spPr>
          <a:xfrm>
            <a:off x="5000675" y="3854165"/>
            <a:ext cx="2579745" cy="923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BaCo</a:t>
            </a:r>
            <a:r>
              <a:rPr lang="en-US" sz="1801" baseline="-25000" dirty="0"/>
              <a:t>2</a:t>
            </a:r>
            <a:r>
              <a:rPr lang="en-US" sz="1801" dirty="0"/>
              <a:t>(AsO4)</a:t>
            </a:r>
            <a:r>
              <a:rPr lang="en-US" sz="1801" baseline="-25000" dirty="0"/>
              <a:t>&gt;0.67</a:t>
            </a:r>
            <a:r>
              <a:rPr lang="en-US" sz="1801" dirty="0"/>
              <a:t>(VO</a:t>
            </a:r>
            <a:r>
              <a:rPr lang="en-US" sz="1801" baseline="-25000" dirty="0"/>
              <a:t>4</a:t>
            </a:r>
            <a:r>
              <a:rPr lang="en-US" sz="1801" dirty="0"/>
              <a:t>)</a:t>
            </a:r>
            <a:r>
              <a:rPr lang="en-US" sz="1801" baseline="-25000" dirty="0"/>
              <a:t>&lt;1.33</a:t>
            </a:r>
            <a:endParaRPr lang="en-US" sz="1801" dirty="0"/>
          </a:p>
          <a:p>
            <a:endParaRPr lang="en-US" sz="1801" dirty="0"/>
          </a:p>
          <a:p>
            <a:pPr algn="ctr"/>
            <a:r>
              <a:rPr lang="en-US" sz="1801" dirty="0"/>
              <a:t>R-3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D916BA-D50D-4D53-BCE8-E5265F9943E8}"/>
              </a:ext>
            </a:extLst>
          </p:cNvPr>
          <p:cNvCxnSpPr/>
          <p:nvPr/>
        </p:nvCxnSpPr>
        <p:spPr>
          <a:xfrm>
            <a:off x="3313423" y="4047478"/>
            <a:ext cx="1371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35553E-6B11-4953-AAE9-BCD8C896B447}"/>
              </a:ext>
            </a:extLst>
          </p:cNvPr>
          <p:cNvCxnSpPr/>
          <p:nvPr/>
        </p:nvCxnSpPr>
        <p:spPr>
          <a:xfrm>
            <a:off x="7896074" y="4047478"/>
            <a:ext cx="1371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838A1A-1878-4052-9229-6EBD7B36F4AB}"/>
              </a:ext>
            </a:extLst>
          </p:cNvPr>
          <p:cNvSpPr txBox="1"/>
          <p:nvPr/>
        </p:nvSpPr>
        <p:spPr>
          <a:xfrm>
            <a:off x="653982" y="1138656"/>
            <a:ext cx="429926" cy="1477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>
                <a:solidFill>
                  <a:schemeClr val="accent6"/>
                </a:solidFill>
              </a:rPr>
              <a:t>Ba</a:t>
            </a:r>
          </a:p>
          <a:p>
            <a:r>
              <a:rPr lang="en-US" sz="180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As</a:t>
            </a:r>
          </a:p>
          <a:p>
            <a:r>
              <a:rPr lang="en-US" sz="1801" dirty="0">
                <a:solidFill>
                  <a:srgbClr val="0070C0"/>
                </a:solidFill>
              </a:rPr>
              <a:t>Co</a:t>
            </a:r>
          </a:p>
          <a:p>
            <a:r>
              <a:rPr lang="en-US" sz="1801" dirty="0">
                <a:solidFill>
                  <a:srgbClr val="FF0000"/>
                </a:solidFill>
              </a:rPr>
              <a:t>O</a:t>
            </a:r>
          </a:p>
          <a:p>
            <a:r>
              <a:rPr lang="en-US" sz="1801" dirty="0">
                <a:solidFill>
                  <a:srgbClr val="FF00FF"/>
                </a:solidFill>
              </a:rPr>
              <a:t>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EB2E7F-7DEA-42E8-9E99-F3D8896E8912}"/>
              </a:ext>
            </a:extLst>
          </p:cNvPr>
          <p:cNvSpPr txBox="1"/>
          <p:nvPr/>
        </p:nvSpPr>
        <p:spPr>
          <a:xfrm>
            <a:off x="685428" y="4741709"/>
            <a:ext cx="3451676" cy="1755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JK</a:t>
            </a:r>
            <a:r>
              <a:rPr lang="el-GR" sz="1801" dirty="0"/>
              <a:t>Γ</a:t>
            </a:r>
            <a:r>
              <a:rPr lang="en-US" sz="1801" dirty="0"/>
              <a:t>/XXZ model 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T</a:t>
            </a:r>
            <a:r>
              <a:rPr lang="en-US" sz="1801" baseline="-25000" dirty="0"/>
              <a:t>N</a:t>
            </a:r>
            <a:r>
              <a:rPr lang="en-US" sz="1801" dirty="0"/>
              <a:t> = 5.4 K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Strongly anisotropic magnetism (easy c-axis)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LRO suppressed by a 0.55 T field.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819221-AAFC-4AFE-98EB-C6993F1CC14E}"/>
              </a:ext>
            </a:extLst>
          </p:cNvPr>
          <p:cNvSpPr txBox="1"/>
          <p:nvPr/>
        </p:nvSpPr>
        <p:spPr>
          <a:xfrm>
            <a:off x="7761095" y="4324390"/>
            <a:ext cx="3451676" cy="286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XXZ model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T</a:t>
            </a:r>
            <a:r>
              <a:rPr lang="en-US" sz="1801" baseline="-25000" dirty="0"/>
              <a:t>N</a:t>
            </a:r>
            <a:r>
              <a:rPr lang="en-US" sz="1801" dirty="0"/>
              <a:t> = 5.5 K </a:t>
            </a:r>
          </a:p>
          <a:p>
            <a:r>
              <a:rPr lang="en-US" sz="1801" dirty="0"/>
              <a:t>      (1-D spin chain </a:t>
            </a:r>
            <a:r>
              <a:rPr lang="en-US" sz="1801" dirty="0">
                <a:sym typeface="Wingdings" panose="05000000000000000000" pitchFamily="2" charset="2"/>
              </a:rPr>
              <a:t> 3-D AF-LRO)</a:t>
            </a:r>
            <a:endParaRPr lang="en-US" sz="1801" dirty="0"/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Strongly anisotropic magnetism (easy c-axis)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sz="1801" dirty="0"/>
              <a:t>AFM order suppressed by a 3.9 T field (to incommensurate phase).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endParaRPr lang="en-US" sz="1801" dirty="0"/>
          </a:p>
          <a:p>
            <a:pPr marL="285753" indent="-285753">
              <a:buFont typeface="Arial" panose="020B0604020202020204" pitchFamily="34" charset="0"/>
              <a:buChar char="•"/>
            </a:pPr>
            <a:endParaRPr lang="en-US" sz="180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A986AA5-6EEB-4EA9-B4EC-5AD201249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612" y="4047479"/>
            <a:ext cx="993298" cy="22997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DA8DFF9-EFCC-4967-91BF-91D1E4E554E3}"/>
              </a:ext>
            </a:extLst>
          </p:cNvPr>
          <p:cNvSpPr txBox="1"/>
          <p:nvPr/>
        </p:nvSpPr>
        <p:spPr>
          <a:xfrm>
            <a:off x="9230053" y="6555260"/>
            <a:ext cx="3025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Faure, Q, </a:t>
            </a:r>
            <a:r>
              <a:rPr lang="en-US" sz="1200" i="1" dirty="0"/>
              <a:t>et al</a:t>
            </a:r>
            <a:r>
              <a:rPr lang="en-US" sz="1200" dirty="0"/>
              <a:t>, Nat. Phys., 14, 716-722 (2018)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C199DD-67CC-479C-B9FF-8CCF3C016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279" y="361967"/>
            <a:ext cx="2253388" cy="3374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836C52-8510-43A4-8925-D4A666CB7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606" y="386230"/>
            <a:ext cx="2253388" cy="33745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C6E8E3-2D15-4A58-AA9F-58CE22076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970" y="1370757"/>
            <a:ext cx="2307650" cy="14226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9BA261-1E97-4DAF-A38B-E4D6B1995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92" y="3037228"/>
            <a:ext cx="1195815" cy="8254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8B3AAB-9B3D-44AC-BB1F-BAC3D3107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6522" y="667986"/>
            <a:ext cx="2337314" cy="29424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F62DAE-08EA-4BB7-A88D-116F0AE1D1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2336" y="2861331"/>
            <a:ext cx="984796" cy="1001396"/>
          </a:xfrm>
          <a:prstGeom prst="rect">
            <a:avLst/>
          </a:prstGeom>
        </p:spPr>
      </p:pic>
      <p:pic>
        <p:nvPicPr>
          <p:cNvPr id="31" name="Graphic 30" descr="Refresh with solid fill">
            <a:extLst>
              <a:ext uri="{FF2B5EF4-FFF2-40B4-BE49-F238E27FC236}">
                <a16:creationId xmlns:a16="http://schemas.microsoft.com/office/drawing/2014/main" id="{A0307B29-B5AF-49B2-8BF9-D4D9EEE86D5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060645" y="1856657"/>
            <a:ext cx="565131" cy="565131"/>
          </a:xfrm>
          <a:prstGeom prst="rect">
            <a:avLst/>
          </a:prstGeom>
        </p:spPr>
      </p:pic>
      <p:pic>
        <p:nvPicPr>
          <p:cNvPr id="33" name="Graphic 32" descr="Refresh with solid fill">
            <a:extLst>
              <a:ext uri="{FF2B5EF4-FFF2-40B4-BE49-F238E27FC236}">
                <a16:creationId xmlns:a16="http://schemas.microsoft.com/office/drawing/2014/main" id="{C29D2C78-A174-4BCC-89B0-27A463DC789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381788" y="1877320"/>
            <a:ext cx="565131" cy="565131"/>
          </a:xfrm>
          <a:prstGeom prst="rect">
            <a:avLst/>
          </a:prstGeom>
        </p:spPr>
      </p:pic>
      <p:pic>
        <p:nvPicPr>
          <p:cNvPr id="34" name="Graphic 33" descr="Refresh with solid fill">
            <a:extLst>
              <a:ext uri="{FF2B5EF4-FFF2-40B4-BE49-F238E27FC236}">
                <a16:creationId xmlns:a16="http://schemas.microsoft.com/office/drawing/2014/main" id="{54052EE4-7273-4777-A83B-5F2B00C910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381787" y="709800"/>
            <a:ext cx="565131" cy="565131"/>
          </a:xfrm>
          <a:prstGeom prst="rect">
            <a:avLst/>
          </a:prstGeom>
        </p:spPr>
      </p:pic>
      <p:pic>
        <p:nvPicPr>
          <p:cNvPr id="35" name="Graphic 34" descr="Refresh with solid fill">
            <a:extLst>
              <a:ext uri="{FF2B5EF4-FFF2-40B4-BE49-F238E27FC236}">
                <a16:creationId xmlns:a16="http://schemas.microsoft.com/office/drawing/2014/main" id="{35501AFB-C90D-4522-8A76-B3BA2FF5A4C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035353" y="709800"/>
            <a:ext cx="565131" cy="56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73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94F7FF-FF9A-413D-8EB5-3F0963A0D66E}"/>
              </a:ext>
            </a:extLst>
          </p:cNvPr>
          <p:cNvCxnSpPr/>
          <p:nvPr/>
        </p:nvCxnSpPr>
        <p:spPr>
          <a:xfrm>
            <a:off x="5137635" y="895414"/>
            <a:ext cx="3845490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AA37A1-F185-4BA2-A2DE-DB99E3B1E581}"/>
              </a:ext>
            </a:extLst>
          </p:cNvPr>
          <p:cNvCxnSpPr>
            <a:cxnSpLocks/>
          </p:cNvCxnSpPr>
          <p:nvPr/>
        </p:nvCxnSpPr>
        <p:spPr>
          <a:xfrm flipH="1">
            <a:off x="3546830" y="1158461"/>
            <a:ext cx="1590805" cy="0"/>
          </a:xfrm>
          <a:prstGeom prst="straightConnector1">
            <a:avLst/>
          </a:prstGeom>
          <a:ln w="38100">
            <a:solidFill>
              <a:srgbClr val="FF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BC827F-E426-4F21-B688-591C32C2EF88}"/>
              </a:ext>
            </a:extLst>
          </p:cNvPr>
          <p:cNvSpPr txBox="1"/>
          <p:nvPr/>
        </p:nvSpPr>
        <p:spPr>
          <a:xfrm>
            <a:off x="3872508" y="710749"/>
            <a:ext cx="115627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 dirty="0"/>
              <a:t>Hysteresis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897C02-04A8-4952-BA2B-4F6424B95B69}"/>
              </a:ext>
            </a:extLst>
          </p:cNvPr>
          <p:cNvSpPr txBox="1"/>
          <p:nvPr/>
        </p:nvSpPr>
        <p:spPr>
          <a:xfrm>
            <a:off x="5218515" y="973795"/>
            <a:ext cx="1758174" cy="3694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1" b="1" dirty="0">
                <a:solidFill>
                  <a:srgbClr val="FF99FF"/>
                </a:solidFill>
              </a:rPr>
              <a:t>Metamagnetism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41ECA5D-0B0E-4A17-A661-F95C4545B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533" y="1638235"/>
            <a:ext cx="899410" cy="9145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EFE907-2BEA-4C01-907A-9AFACCC45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83" r="9935"/>
          <a:stretch/>
        </p:blipFill>
        <p:spPr>
          <a:xfrm>
            <a:off x="169966" y="4574072"/>
            <a:ext cx="1077013" cy="775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2D9E94-C629-40AF-87D5-701869CC0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80" y="1903859"/>
            <a:ext cx="2004272" cy="30767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C2F04D-7427-B7DD-9D98-4566A7B34D07}"/>
              </a:ext>
            </a:extLst>
          </p:cNvPr>
          <p:cNvSpPr txBox="1"/>
          <p:nvPr/>
        </p:nvSpPr>
        <p:spPr>
          <a:xfrm>
            <a:off x="1166178" y="5437875"/>
            <a:ext cx="1470274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>
                <a:solidFill>
                  <a:schemeClr val="accent1"/>
                </a:solidFill>
              </a:rPr>
              <a:t>BaCo</a:t>
            </a:r>
            <a:r>
              <a:rPr lang="en-US" sz="1801" baseline="-25000" dirty="0">
                <a:solidFill>
                  <a:schemeClr val="accent1"/>
                </a:solidFill>
              </a:rPr>
              <a:t>2</a:t>
            </a:r>
            <a:r>
              <a:rPr lang="en-US" sz="1801" dirty="0">
                <a:solidFill>
                  <a:schemeClr val="accent1"/>
                </a:solidFill>
              </a:rPr>
              <a:t>(AsO</a:t>
            </a:r>
            <a:r>
              <a:rPr lang="en-US" sz="1801" baseline="-25000" dirty="0">
                <a:solidFill>
                  <a:schemeClr val="accent1"/>
                </a:solidFill>
              </a:rPr>
              <a:t>4</a:t>
            </a:r>
            <a:r>
              <a:rPr lang="en-US" sz="1801" dirty="0">
                <a:solidFill>
                  <a:schemeClr val="accent1"/>
                </a:solidFill>
              </a:rPr>
              <a:t>)</a:t>
            </a:r>
            <a:r>
              <a:rPr lang="en-US" sz="1801" baseline="-25000" dirty="0">
                <a:solidFill>
                  <a:schemeClr val="accent1"/>
                </a:solidFill>
              </a:rPr>
              <a:t>2</a:t>
            </a:r>
            <a:r>
              <a:rPr lang="en-US" sz="180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8D8377-9FE5-47C6-650D-76930110262D}"/>
              </a:ext>
            </a:extLst>
          </p:cNvPr>
          <p:cNvSpPr txBox="1"/>
          <p:nvPr/>
        </p:nvSpPr>
        <p:spPr>
          <a:xfrm>
            <a:off x="10052307" y="5324507"/>
            <a:ext cx="137588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>
                <a:solidFill>
                  <a:srgbClr val="FF00FF"/>
                </a:solidFill>
              </a:rPr>
              <a:t>BaCo</a:t>
            </a:r>
            <a:r>
              <a:rPr lang="en-US" sz="1801" baseline="-25000" dirty="0">
                <a:solidFill>
                  <a:srgbClr val="FF00FF"/>
                </a:solidFill>
              </a:rPr>
              <a:t>2</a:t>
            </a:r>
            <a:r>
              <a:rPr lang="en-US" sz="1801" dirty="0">
                <a:solidFill>
                  <a:srgbClr val="FF00FF"/>
                </a:solidFill>
              </a:rPr>
              <a:t>(VO</a:t>
            </a:r>
            <a:r>
              <a:rPr lang="en-US" sz="1801" baseline="-25000" dirty="0">
                <a:solidFill>
                  <a:srgbClr val="FF00FF"/>
                </a:solidFill>
              </a:rPr>
              <a:t>4</a:t>
            </a:r>
            <a:r>
              <a:rPr lang="en-US" sz="1801" dirty="0">
                <a:solidFill>
                  <a:srgbClr val="FF00FF"/>
                </a:solidFill>
              </a:rPr>
              <a:t>)</a:t>
            </a:r>
            <a:r>
              <a:rPr lang="en-US" sz="1801" baseline="-25000" dirty="0">
                <a:solidFill>
                  <a:srgbClr val="FF00FF"/>
                </a:solidFill>
              </a:rPr>
              <a:t>2</a:t>
            </a:r>
            <a:r>
              <a:rPr lang="en-US" sz="1801" dirty="0">
                <a:solidFill>
                  <a:srgbClr val="FF00FF"/>
                </a:solidFill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DA21B0-34FA-0C88-DF56-6125985BD0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t="7708" r="10735" b="4167"/>
          <a:stretch/>
        </p:blipFill>
        <p:spPr>
          <a:xfrm>
            <a:off x="2955089" y="1343126"/>
            <a:ext cx="6281826" cy="53106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90573" y="5016731"/>
            <a:ext cx="277640" cy="3079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1" i="1" dirty="0"/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161" y="4999164"/>
            <a:ext cx="277640" cy="3079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1" i="1" dirty="0"/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922" y="4478830"/>
            <a:ext cx="260008" cy="3079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1" i="1" dirty="0"/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06598" y="1619355"/>
            <a:ext cx="260008" cy="3079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1" i="1" dirty="0"/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43691" y="2354313"/>
            <a:ext cx="277640" cy="3079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1" i="1" dirty="0"/>
              <a:t>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21099D-2F4A-455F-82DD-BF48BAD74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0541" y="2029998"/>
            <a:ext cx="2337314" cy="294247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236913" y="1619355"/>
            <a:ext cx="211212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1" i="1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36263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42" y="0"/>
            <a:ext cx="8960115" cy="6857998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12" y="949059"/>
            <a:ext cx="1275635" cy="12573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66768" y="4431890"/>
            <a:ext cx="731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AFM </a:t>
            </a:r>
          </a:p>
          <a:p>
            <a:pPr algn="ctr"/>
            <a:r>
              <a:rPr lang="en-US" dirty="0" smtClean="0"/>
              <a:t>Order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17141" y="2403987"/>
            <a:ext cx="131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Paramagnet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140648" y="4755055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glass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75695" y="831929"/>
            <a:ext cx="3003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BaCo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(AsO</a:t>
            </a:r>
            <a:r>
              <a:rPr lang="en-US" sz="2400" b="1" baseline="-25000" dirty="0" smtClean="0"/>
              <a:t>4</a:t>
            </a:r>
            <a:r>
              <a:rPr lang="en-US" sz="2400" b="1" dirty="0" smtClean="0"/>
              <a:t>)</a:t>
            </a:r>
            <a:r>
              <a:rPr lang="en-US" sz="2400" b="1" baseline="-25000" dirty="0" smtClean="0"/>
              <a:t>2-2x</a:t>
            </a:r>
            <a:r>
              <a:rPr lang="en-US" sz="2400" b="1" dirty="0" smtClean="0"/>
              <a:t>(VO</a:t>
            </a:r>
            <a:r>
              <a:rPr lang="en-US" sz="2400" b="1" baseline="-25000" dirty="0" smtClean="0"/>
              <a:t>4</a:t>
            </a:r>
            <a:r>
              <a:rPr lang="en-US" sz="2400" b="1" dirty="0" smtClean="0"/>
              <a:t>)</a:t>
            </a:r>
            <a:r>
              <a:rPr lang="en-US" sz="2400" b="1" baseline="-25000" dirty="0" smtClean="0"/>
              <a:t>2x</a:t>
            </a:r>
            <a:endParaRPr lang="en-US" sz="2400" b="1" dirty="0"/>
          </a:p>
        </p:txBody>
      </p:sp>
      <p:sp>
        <p:nvSpPr>
          <p:cNvPr id="5" name="Freeform 4"/>
          <p:cNvSpPr/>
          <p:nvPr/>
        </p:nvSpPr>
        <p:spPr>
          <a:xfrm>
            <a:off x="5034223" y="2740575"/>
            <a:ext cx="4295671" cy="1580216"/>
          </a:xfrm>
          <a:custGeom>
            <a:avLst/>
            <a:gdLst>
              <a:gd name="connsiteX0" fmla="*/ 5144757 w 5144757"/>
              <a:gd name="connsiteY0" fmla="*/ 22722 h 2127851"/>
              <a:gd name="connsiteX1" fmla="*/ 4431324 w 5144757"/>
              <a:gd name="connsiteY1" fmla="*/ 22722 h 2127851"/>
              <a:gd name="connsiteX2" fmla="*/ 3537020 w 5144757"/>
              <a:gd name="connsiteY2" fmla="*/ 258858 h 2127851"/>
              <a:gd name="connsiteX3" fmla="*/ 2768321 w 5144757"/>
              <a:gd name="connsiteY3" fmla="*/ 525139 h 2127851"/>
              <a:gd name="connsiteX4" fmla="*/ 1532374 w 5144757"/>
              <a:gd name="connsiteY4" fmla="*/ 1178282 h 2127851"/>
              <a:gd name="connsiteX5" fmla="*/ 0 w 5144757"/>
              <a:gd name="connsiteY5" fmla="*/ 2127851 h 212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4757" h="2127851">
                <a:moveTo>
                  <a:pt x="5144757" y="22722"/>
                </a:moveTo>
                <a:cubicBezTo>
                  <a:pt x="4922018" y="3044"/>
                  <a:pt x="4699280" y="-16634"/>
                  <a:pt x="4431324" y="22722"/>
                </a:cubicBezTo>
                <a:cubicBezTo>
                  <a:pt x="4163368" y="62078"/>
                  <a:pt x="3814187" y="175122"/>
                  <a:pt x="3537020" y="258858"/>
                </a:cubicBezTo>
                <a:cubicBezTo>
                  <a:pt x="3259853" y="342594"/>
                  <a:pt x="3102428" y="371902"/>
                  <a:pt x="2768321" y="525139"/>
                </a:cubicBezTo>
                <a:cubicBezTo>
                  <a:pt x="2434214" y="678376"/>
                  <a:pt x="1993761" y="911163"/>
                  <a:pt x="1532374" y="1178282"/>
                </a:cubicBezTo>
                <a:cubicBezTo>
                  <a:pt x="1070987" y="1445401"/>
                  <a:pt x="535493" y="1786626"/>
                  <a:pt x="0" y="2127851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6200000">
            <a:off x="11308777" y="2054053"/>
            <a:ext cx="823548" cy="246182"/>
          </a:xfrm>
          <a:prstGeom prst="rect">
            <a:avLst/>
          </a:prstGeom>
          <a:gradFill flip="none" rotWithShape="1">
            <a:gsLst>
              <a:gs pos="0">
                <a:srgbClr val="ECA0CF"/>
              </a:gs>
              <a:gs pos="100000">
                <a:srgbClr val="A5D8F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170928" y="4335863"/>
            <a:ext cx="104644" cy="434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031968" y="3689532"/>
            <a:ext cx="83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Critical</a:t>
            </a:r>
          </a:p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4256520" y="4395788"/>
            <a:ext cx="639328" cy="414337"/>
          </a:xfrm>
          <a:prstGeom prst="line">
            <a:avLst/>
          </a:prstGeom>
          <a:ln w="285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10" b="84861" l="39059" r="72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57" t="28415" r="27500" b="15253"/>
          <a:stretch/>
        </p:blipFill>
        <p:spPr>
          <a:xfrm>
            <a:off x="6337900" y="973073"/>
            <a:ext cx="1508760" cy="1268512"/>
          </a:xfrm>
          <a:prstGeom prst="rect">
            <a:avLst/>
          </a:prstGeom>
        </p:spPr>
      </p:pic>
      <p:sp>
        <p:nvSpPr>
          <p:cNvPr id="44" name="Hexagon 43"/>
          <p:cNvSpPr>
            <a:spLocks noChangeAspect="1"/>
          </p:cNvSpPr>
          <p:nvPr/>
        </p:nvSpPr>
        <p:spPr>
          <a:xfrm rot="19774302">
            <a:off x="6499684" y="1179571"/>
            <a:ext cx="468337" cy="429768"/>
          </a:xfrm>
          <a:prstGeom prst="hexagon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exagon 44"/>
          <p:cNvSpPr>
            <a:spLocks noChangeAspect="1"/>
          </p:cNvSpPr>
          <p:nvPr/>
        </p:nvSpPr>
        <p:spPr>
          <a:xfrm rot="19774302">
            <a:off x="6922105" y="1182062"/>
            <a:ext cx="468337" cy="429768"/>
          </a:xfrm>
          <a:prstGeom prst="hexagon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exagon 45"/>
          <p:cNvSpPr>
            <a:spLocks noChangeAspect="1"/>
          </p:cNvSpPr>
          <p:nvPr/>
        </p:nvSpPr>
        <p:spPr>
          <a:xfrm rot="19774302">
            <a:off x="6718753" y="1550487"/>
            <a:ext cx="468337" cy="429768"/>
          </a:xfrm>
          <a:prstGeom prst="hexagon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xagon 46"/>
          <p:cNvSpPr>
            <a:spLocks noChangeAspect="1"/>
          </p:cNvSpPr>
          <p:nvPr/>
        </p:nvSpPr>
        <p:spPr>
          <a:xfrm rot="19774302">
            <a:off x="7134945" y="1550486"/>
            <a:ext cx="468337" cy="429768"/>
          </a:xfrm>
          <a:prstGeom prst="hexagon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221319" y="2976282"/>
            <a:ext cx="810649" cy="1778773"/>
          </a:xfrm>
          <a:custGeom>
            <a:avLst/>
            <a:gdLst>
              <a:gd name="connsiteX0" fmla="*/ 0 w 824753"/>
              <a:gd name="connsiteY0" fmla="*/ 0 h 1769036"/>
              <a:gd name="connsiteX1" fmla="*/ 663388 w 824753"/>
              <a:gd name="connsiteY1" fmla="*/ 687294 h 1769036"/>
              <a:gd name="connsiteX2" fmla="*/ 824753 w 824753"/>
              <a:gd name="connsiteY2" fmla="*/ 1769036 h 176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4753" h="1769036">
                <a:moveTo>
                  <a:pt x="0" y="0"/>
                </a:moveTo>
                <a:cubicBezTo>
                  <a:pt x="262964" y="196227"/>
                  <a:pt x="525929" y="392455"/>
                  <a:pt x="663388" y="687294"/>
                </a:cubicBezTo>
                <a:cubicBezTo>
                  <a:pt x="800847" y="982133"/>
                  <a:pt x="763992" y="1502087"/>
                  <a:pt x="824753" y="1769036"/>
                </a:cubicBezTo>
              </a:path>
            </a:pathLst>
          </a:cu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1449" y="5812527"/>
            <a:ext cx="6609751" cy="64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7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141346</TotalTime>
  <Words>1393</Words>
  <Application>Microsoft Office PowerPoint</Application>
  <PresentationFormat>Widescreen</PresentationFormat>
  <Paragraphs>349</Paragraphs>
  <Slides>43</Slides>
  <Notes>6</Notes>
  <HiddenSlides>2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Light</vt:lpstr>
      <vt:lpstr>DengXian</vt:lpstr>
      <vt:lpstr>Roboto</vt:lpstr>
      <vt:lpstr>Times New Roman</vt:lpstr>
      <vt:lpstr>Wingdings</vt:lpstr>
      <vt:lpstr>Office Theme</vt:lpstr>
      <vt:lpstr>Graph</vt:lpstr>
      <vt:lpstr>PowerPoint Presentation</vt:lpstr>
      <vt:lpstr>PowerPoint Presentation</vt:lpstr>
      <vt:lpstr>PowerPoint Presentation</vt:lpstr>
      <vt:lpstr>PowerPoint Presentation</vt:lpstr>
      <vt:lpstr>BaCo2(AsO4)2 (BCAO)</vt:lpstr>
      <vt:lpstr>Substitutions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Ferrenti</dc:creator>
  <cp:lastModifiedBy>McQueenLab</cp:lastModifiedBy>
  <cp:revision>271</cp:revision>
  <dcterms:created xsi:type="dcterms:W3CDTF">2022-05-31T14:07:20Z</dcterms:created>
  <dcterms:modified xsi:type="dcterms:W3CDTF">2023-07-30T20:30:08Z</dcterms:modified>
</cp:coreProperties>
</file>